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5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2856464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352721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25032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3198758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48200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3975175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540025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52813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3592576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7648E3-DF9D-4A17-BD71-548793BE7AA7}" type="datetimeFigureOut">
              <a:rPr lang="ru-RU" smtClean="0"/>
              <a:t>06.07.2021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157201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7648E3-DF9D-4A17-BD71-548793BE7AA7}" type="datetimeFigureOut">
              <a:rPr lang="ru-RU" smtClean="0"/>
              <a:t>06.07.2021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2107523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7648E3-DF9D-4A17-BD71-548793BE7AA7}" type="datetimeFigureOut">
              <a:rPr lang="ru-RU" smtClean="0"/>
              <a:t>06.07.2021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1709045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7648E3-DF9D-4A17-BD71-548793BE7AA7}" type="datetimeFigureOut">
              <a:rPr lang="ru-RU" smtClean="0"/>
              <a:t>06.07.2021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404972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648E3-DF9D-4A17-BD71-548793BE7AA7}" type="datetimeFigureOut">
              <a:rPr lang="ru-RU" smtClean="0"/>
              <a:t>06.07.2021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50131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67648E3-DF9D-4A17-BD71-548793BE7AA7}" type="datetimeFigureOut">
              <a:rPr lang="ru-RU" smtClean="0"/>
              <a:t>06.07.2021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370782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7648E3-DF9D-4A17-BD71-548793BE7AA7}" type="datetimeFigureOut">
              <a:rPr lang="ru-RU" smtClean="0"/>
              <a:t>06.07.2021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49CC081-22BB-4506-BC3C-C04B42B84AA3}" type="slidenum">
              <a:rPr lang="ru-RU" smtClean="0"/>
              <a:t>‹#›</a:t>
            </a:fld>
            <a:endParaRPr lang="ru-RU"/>
          </a:p>
        </p:txBody>
      </p:sp>
    </p:spTree>
    <p:extLst>
      <p:ext uri="{BB962C8B-B14F-4D97-AF65-F5344CB8AC3E}">
        <p14:creationId xmlns:p14="http://schemas.microsoft.com/office/powerpoint/2010/main" val="18188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7648E3-DF9D-4A17-BD71-548793BE7AA7}" type="datetimeFigureOut">
              <a:rPr lang="ru-RU" smtClean="0"/>
              <a:t>06.07.2021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9CC081-22BB-4506-BC3C-C04B42B84AA3}" type="slidenum">
              <a:rPr lang="ru-RU" smtClean="0"/>
              <a:t>‹#›</a:t>
            </a:fld>
            <a:endParaRPr lang="ru-RU"/>
          </a:p>
        </p:txBody>
      </p:sp>
    </p:spTree>
    <p:extLst>
      <p:ext uri="{BB962C8B-B14F-4D97-AF65-F5344CB8AC3E}">
        <p14:creationId xmlns:p14="http://schemas.microsoft.com/office/powerpoint/2010/main" val="1591687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D5175F-8820-4AF2-8281-5CB0362A29F1}"/>
              </a:ext>
            </a:extLst>
          </p:cNvPr>
          <p:cNvSpPr>
            <a:spLocks noGrp="1"/>
          </p:cNvSpPr>
          <p:nvPr>
            <p:ph type="ctrTitle"/>
          </p:nvPr>
        </p:nvSpPr>
        <p:spPr>
          <a:xfrm>
            <a:off x="1507067" y="228600"/>
            <a:ext cx="7766936" cy="3822236"/>
          </a:xfrm>
        </p:spPr>
        <p:txBody>
          <a:bodyPr/>
          <a:lstStyle/>
          <a:p>
            <a:pPr algn="ctr"/>
            <a:r>
              <a:rPr lang="ru-RU" sz="3600" b="1" dirty="0">
                <a:latin typeface="Times New Roman" panose="02020603050405020304" pitchFamily="18" charset="0"/>
                <a:cs typeface="Times New Roman" panose="02020603050405020304" pitchFamily="18" charset="0"/>
              </a:rPr>
              <a:t>Роль исследовательской деятельности в развитии познавательной активности обучающихся в учреждениях дополнительного образования</a:t>
            </a:r>
            <a:br>
              <a:rPr lang="ru-RU" dirty="0"/>
            </a:br>
            <a:endParaRPr lang="ru-RU" dirty="0"/>
          </a:p>
        </p:txBody>
      </p:sp>
      <p:sp>
        <p:nvSpPr>
          <p:cNvPr id="3" name="Подзаголовок 2">
            <a:extLst>
              <a:ext uri="{FF2B5EF4-FFF2-40B4-BE49-F238E27FC236}">
                <a16:creationId xmlns:a16="http://schemas.microsoft.com/office/drawing/2014/main" id="{67FAE448-7B05-4190-9D85-9C4DE29C289D}"/>
              </a:ext>
            </a:extLst>
          </p:cNvPr>
          <p:cNvSpPr>
            <a:spLocks noGrp="1"/>
          </p:cNvSpPr>
          <p:nvPr>
            <p:ph type="subTitle" idx="1"/>
          </p:nvPr>
        </p:nvSpPr>
        <p:spPr/>
        <p:txBody>
          <a:bodyPr>
            <a:normAutofit fontScale="92500" lnSpcReduction="20000"/>
          </a:bodyPr>
          <a:lstStyle/>
          <a:p>
            <a:pPr algn="ctr"/>
            <a:r>
              <a:rPr lang="ru-RU" sz="2400" dirty="0">
                <a:solidFill>
                  <a:schemeClr val="tx2">
                    <a:lumMod val="50000"/>
                  </a:schemeClr>
                </a:solidFill>
                <a:latin typeface="Times New Roman" panose="02020603050405020304" pitchFamily="18" charset="0"/>
                <a:cs typeface="Times New Roman" panose="02020603050405020304" pitchFamily="18" charset="0"/>
              </a:rPr>
              <a:t>Муниципальное бюджетное образовательное учреждение Катангский Центр дополнительного образования</a:t>
            </a:r>
          </a:p>
          <a:p>
            <a:pPr algn="ctr"/>
            <a:r>
              <a:rPr lang="ru-RU" sz="2400" dirty="0" err="1">
                <a:solidFill>
                  <a:schemeClr val="tx2">
                    <a:lumMod val="50000"/>
                  </a:schemeClr>
                </a:solidFill>
                <a:latin typeface="Times New Roman" panose="02020603050405020304" pitchFamily="18" charset="0"/>
                <a:cs typeface="Times New Roman" panose="02020603050405020304" pitchFamily="18" charset="0"/>
              </a:rPr>
              <a:t>с.Ербогачен</a:t>
            </a:r>
            <a:r>
              <a:rPr lang="ru-RU" sz="2400" dirty="0">
                <a:solidFill>
                  <a:schemeClr val="tx2">
                    <a:lumMod val="50000"/>
                  </a:schemeClr>
                </a:solidFill>
                <a:latin typeface="Times New Roman" panose="02020603050405020304" pitchFamily="18" charset="0"/>
                <a:cs typeface="Times New Roman" panose="02020603050405020304" pitchFamily="18" charset="0"/>
              </a:rPr>
              <a:t> 2021г.</a:t>
            </a:r>
          </a:p>
        </p:txBody>
      </p:sp>
    </p:spTree>
    <p:extLst>
      <p:ext uri="{BB962C8B-B14F-4D97-AF65-F5344CB8AC3E}">
        <p14:creationId xmlns:p14="http://schemas.microsoft.com/office/powerpoint/2010/main" val="9613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1CAD31-9F57-4D01-B6F1-9DD88884BEEB}"/>
              </a:ext>
            </a:extLst>
          </p:cNvPr>
          <p:cNvSpPr>
            <a:spLocks noGrp="1"/>
          </p:cNvSpPr>
          <p:nvPr>
            <p:ph type="title"/>
          </p:nvPr>
        </p:nvSpPr>
        <p:spPr>
          <a:xfrm flipH="1">
            <a:off x="-565484" y="609600"/>
            <a:ext cx="45719" cy="1320800"/>
          </a:xfrm>
        </p:spPr>
        <p:txBody>
          <a:bodyPr/>
          <a:lstStyle/>
          <a:p>
            <a:endParaRPr lang="ru-RU" dirty="0"/>
          </a:p>
        </p:txBody>
      </p:sp>
      <p:sp>
        <p:nvSpPr>
          <p:cNvPr id="3" name="Объект 2">
            <a:extLst>
              <a:ext uri="{FF2B5EF4-FFF2-40B4-BE49-F238E27FC236}">
                <a16:creationId xmlns:a16="http://schemas.microsoft.com/office/drawing/2014/main" id="{8DDCD034-5FAE-46E4-B3B3-CECD3058253F}"/>
              </a:ext>
            </a:extLst>
          </p:cNvPr>
          <p:cNvSpPr>
            <a:spLocks noGrp="1"/>
          </p:cNvSpPr>
          <p:nvPr>
            <p:ph idx="1"/>
          </p:nvPr>
        </p:nvSpPr>
        <p:spPr>
          <a:xfrm>
            <a:off x="677334" y="156411"/>
            <a:ext cx="8596668" cy="6605336"/>
          </a:xfrm>
        </p:spPr>
        <p:txBody>
          <a:bodyPr>
            <a:normAutofit lnSpcReduction="10000"/>
          </a:bodyPr>
          <a:lstStyle/>
          <a:p>
            <a:pPr algn="just"/>
            <a:r>
              <a:rPr lang="ru-RU" sz="3200" dirty="0">
                <a:latin typeface="Times New Roman" panose="02020603050405020304" pitchFamily="18" charset="0"/>
                <a:cs typeface="Times New Roman" panose="02020603050405020304" pitchFamily="18" charset="0"/>
              </a:rPr>
              <a:t>Следующий этап исследовательской работы - изучение литературных источников по теме исследования и уточнение данных о том, что в этом направлении на сегодняшний день достигнуто. Результат: знакомство с уже имеющимися в литературных источниках материалами по теме исследования и написание литературного  обзора.</a:t>
            </a:r>
          </a:p>
          <a:p>
            <a:pPr algn="just"/>
            <a:r>
              <a:rPr lang="ru-RU" sz="2800" dirty="0">
                <a:latin typeface="Times New Roman" panose="02020603050405020304" pitchFamily="18" charset="0"/>
                <a:cs typeface="Times New Roman" panose="02020603050405020304" pitchFamily="18" charset="0"/>
              </a:rPr>
              <a:t>Особое внимание следует уделить определению научной новизны исследования. Следует подсказать начинающему исследователю, что, говоря о новизне, ему важно определить, какую новую научную информацию он получил в ходе работы над темой исследования.  </a:t>
            </a:r>
          </a:p>
          <a:p>
            <a:pPr algn="just"/>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66857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05E33-E0E0-458F-A9B5-B4756F0143FF}"/>
              </a:ext>
            </a:extLst>
          </p:cNvPr>
          <p:cNvSpPr>
            <a:spLocks noGrp="1"/>
          </p:cNvSpPr>
          <p:nvPr>
            <p:ph type="title"/>
          </p:nvPr>
        </p:nvSpPr>
        <p:spPr>
          <a:xfrm>
            <a:off x="608710" y="417095"/>
            <a:ext cx="8596668" cy="1320800"/>
          </a:xfrm>
        </p:spPr>
        <p:txBody>
          <a:bodyPr>
            <a:noAutofit/>
          </a:bodyPr>
          <a:lstStyle/>
          <a:p>
            <a:pPr algn="ctr"/>
            <a:r>
              <a:rPr lang="ru-RU" sz="2800" dirty="0">
                <a:solidFill>
                  <a:schemeClr val="tx2">
                    <a:lumMod val="50000"/>
                  </a:schemeClr>
                </a:solidFill>
                <a:latin typeface="Times New Roman" panose="02020603050405020304" pitchFamily="18" charset="0"/>
                <a:cs typeface="Times New Roman" panose="02020603050405020304" pitchFamily="18" charset="0"/>
              </a:rPr>
              <a:t>Особое внимание следует уделить определению научной новизны исследования. Следует подсказать начинающему исследователю, что, говоря о новизне, ему важно определить, какую новую научную информацию он получил в ходе работы над темой исследования. </a:t>
            </a:r>
            <a:r>
              <a:rPr lang="ru-RU" sz="2800" dirty="0"/>
              <a:t> </a:t>
            </a:r>
            <a:br>
              <a:rPr lang="ru-RU" sz="2800" dirty="0"/>
            </a:br>
            <a:endParaRPr lang="ru-RU" sz="2800" dirty="0"/>
          </a:p>
        </p:txBody>
      </p:sp>
      <p:sp>
        <p:nvSpPr>
          <p:cNvPr id="3" name="Объект 2">
            <a:extLst>
              <a:ext uri="{FF2B5EF4-FFF2-40B4-BE49-F238E27FC236}">
                <a16:creationId xmlns:a16="http://schemas.microsoft.com/office/drawing/2014/main" id="{B835C1F4-2A81-4577-873E-D30F23AAAA6B}"/>
              </a:ext>
            </a:extLst>
          </p:cNvPr>
          <p:cNvSpPr>
            <a:spLocks noGrp="1"/>
          </p:cNvSpPr>
          <p:nvPr>
            <p:ph idx="1"/>
          </p:nvPr>
        </p:nvSpPr>
        <p:spPr>
          <a:xfrm>
            <a:off x="677334" y="3429000"/>
            <a:ext cx="8596668" cy="3429000"/>
          </a:xfrm>
        </p:spPr>
        <p:txBody>
          <a:bodyPr/>
          <a:lstStyle/>
          <a:p>
            <a:r>
              <a:rPr lang="ru-RU" sz="2400" dirty="0">
                <a:latin typeface="Times New Roman" panose="02020603050405020304" pitchFamily="18" charset="0"/>
                <a:cs typeface="Times New Roman" panose="02020603050405020304" pitchFamily="18" charset="0"/>
              </a:rPr>
              <a:t>К эмпирическим относятся: наблюдение, тестирование, сравнение, измерение, изучение литературы интервью, опрос, анкетирование, мониторинг, эксперимент, опытная работа.</a:t>
            </a:r>
          </a:p>
          <a:p>
            <a:r>
              <a:rPr lang="ru-RU" sz="2400" dirty="0">
                <a:latin typeface="Times New Roman" panose="02020603050405020304" pitchFamily="18" charset="0"/>
                <a:cs typeface="Times New Roman" panose="02020603050405020304" pitchFamily="18" charset="0"/>
              </a:rPr>
              <a:t>К теоретическим методам относятся: абстрагирование, анализ и синтез, идеализация, индукция и дедукция, мысленное моделирование, восхождение от абстрактного к конкретному и др.</a:t>
            </a:r>
          </a:p>
          <a:p>
            <a:endParaRPr lang="ru-RU" dirty="0"/>
          </a:p>
        </p:txBody>
      </p:sp>
    </p:spTree>
    <p:extLst>
      <p:ext uri="{BB962C8B-B14F-4D97-AF65-F5344CB8AC3E}">
        <p14:creationId xmlns:p14="http://schemas.microsoft.com/office/powerpoint/2010/main" val="491658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901F54-FB17-4541-8EEC-2550998F575A}"/>
              </a:ext>
            </a:extLst>
          </p:cNvPr>
          <p:cNvSpPr>
            <a:spLocks noGrp="1"/>
          </p:cNvSpPr>
          <p:nvPr>
            <p:ph type="title"/>
          </p:nvPr>
        </p:nvSpPr>
        <p:spPr>
          <a:xfrm>
            <a:off x="677334" y="609600"/>
            <a:ext cx="8596668" cy="545432"/>
          </a:xfrm>
        </p:spPr>
        <p:txBody>
          <a:bodyPr>
            <a:normAutofit fontScale="90000"/>
          </a:bodyPr>
          <a:lstStyle/>
          <a:p>
            <a:pPr algn="ctr"/>
            <a:r>
              <a:rPr lang="ru-RU" sz="2800" dirty="0">
                <a:solidFill>
                  <a:schemeClr val="tx2">
                    <a:lumMod val="50000"/>
                  </a:schemeClr>
                </a:solidFill>
                <a:latin typeface="Times New Roman" panose="02020603050405020304" pitchFamily="18" charset="0"/>
                <a:cs typeface="Times New Roman" panose="02020603050405020304" pitchFamily="18" charset="0"/>
              </a:rPr>
              <a:t>Весь процесс исследования состоит из: </a:t>
            </a:r>
            <a:br>
              <a:rPr lang="ru-RU" sz="2800" dirty="0">
                <a:solidFill>
                  <a:schemeClr val="tx2">
                    <a:lumMod val="50000"/>
                  </a:schemeClr>
                </a:solidFill>
                <a:latin typeface="Times New Roman" panose="02020603050405020304" pitchFamily="18" charset="0"/>
                <a:cs typeface="Times New Roman" panose="02020603050405020304" pitchFamily="18" charset="0"/>
              </a:rPr>
            </a:br>
            <a:endParaRPr lang="ru-RU" sz="28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45D317D3-D26E-449A-BFD2-60586DA8A301}"/>
              </a:ext>
            </a:extLst>
          </p:cNvPr>
          <p:cNvSpPr>
            <a:spLocks noGrp="1"/>
          </p:cNvSpPr>
          <p:nvPr>
            <p:ph idx="1"/>
          </p:nvPr>
        </p:nvSpPr>
        <p:spPr>
          <a:xfrm>
            <a:off x="677334" y="1155033"/>
            <a:ext cx="8596668" cy="4886330"/>
          </a:xfrm>
        </p:spPr>
        <p:txBody>
          <a:bodyPr>
            <a:normAutofit fontScale="92500"/>
          </a:bodyPr>
          <a:lstStyle/>
          <a:p>
            <a:pPr algn="just"/>
            <a:r>
              <a:rPr lang="ru-RU" sz="2800" dirty="0">
                <a:latin typeface="Times New Roman" panose="02020603050405020304" pitchFamily="18" charset="0"/>
                <a:cs typeface="Times New Roman" panose="02020603050405020304" pitchFamily="18" charset="0"/>
              </a:rPr>
              <a:t>1. сбора материалов исследования: эксперимент; полевая работа.</a:t>
            </a:r>
          </a:p>
          <a:p>
            <a:pPr algn="just"/>
            <a:r>
              <a:rPr lang="ru-RU" sz="2800" dirty="0">
                <a:latin typeface="Times New Roman" panose="02020603050405020304" pitchFamily="18" charset="0"/>
                <a:cs typeface="Times New Roman" panose="02020603050405020304" pitchFamily="18" charset="0"/>
              </a:rPr>
              <a:t>2. обработка и анализа полученных данных.  </a:t>
            </a:r>
          </a:p>
          <a:p>
            <a:pPr algn="just"/>
            <a:r>
              <a:rPr lang="ru-RU" sz="2800" dirty="0">
                <a:latin typeface="Times New Roman" panose="02020603050405020304" pitchFamily="18" charset="0"/>
                <a:cs typeface="Times New Roman" panose="02020603050405020304" pitchFamily="18" charset="0"/>
              </a:rPr>
              <a:t>На первом этапе идет сбор и накопление информации, а на втором проводится её осмысление, анализ, в том числе и сравнение с тем, что уже известно из литературы по теме данного исследования.</a:t>
            </a:r>
          </a:p>
          <a:p>
            <a:pPr algn="just"/>
            <a:r>
              <a:rPr lang="ru-RU" sz="2800" dirty="0">
                <a:latin typeface="Times New Roman" panose="02020603050405020304" pitchFamily="18" charset="0"/>
                <a:cs typeface="Times New Roman" panose="02020603050405020304" pitchFamily="18" charset="0"/>
              </a:rPr>
              <a:t>Основная часть исследования включает в себя все те материалы, которые были собраны на подготовительном этапе при изучении данной проблемы. </a:t>
            </a:r>
          </a:p>
          <a:p>
            <a:endParaRPr lang="ru-RU" dirty="0"/>
          </a:p>
        </p:txBody>
      </p:sp>
    </p:spTree>
    <p:extLst>
      <p:ext uri="{BB962C8B-B14F-4D97-AF65-F5344CB8AC3E}">
        <p14:creationId xmlns:p14="http://schemas.microsoft.com/office/powerpoint/2010/main" val="1798957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5559B0-EAC0-4389-9902-2C1989105037}"/>
              </a:ext>
            </a:extLst>
          </p:cNvPr>
          <p:cNvSpPr>
            <a:spLocks noGrp="1"/>
          </p:cNvSpPr>
          <p:nvPr>
            <p:ph type="title"/>
          </p:nvPr>
        </p:nvSpPr>
        <p:spPr/>
        <p:txBody>
          <a:bodyPr>
            <a:normAutofit/>
          </a:bodyPr>
          <a:lstStyle/>
          <a:p>
            <a:pPr algn="ctr"/>
            <a:r>
              <a:rPr lang="ru-RU" sz="2800" dirty="0">
                <a:solidFill>
                  <a:schemeClr val="tx2">
                    <a:lumMod val="50000"/>
                  </a:schemeClr>
                </a:solidFill>
                <a:latin typeface="Times New Roman" panose="02020603050405020304" pitchFamily="18" charset="0"/>
                <a:cs typeface="Times New Roman" panose="02020603050405020304" pitchFamily="18" charset="0"/>
              </a:rPr>
              <a:t>Представление исследовательской работы:</a:t>
            </a:r>
            <a:br>
              <a:rPr lang="ru-RU" sz="2800" dirty="0">
                <a:solidFill>
                  <a:schemeClr val="tx2">
                    <a:lumMod val="50000"/>
                  </a:schemeClr>
                </a:solidFill>
                <a:latin typeface="Times New Roman" panose="02020603050405020304" pitchFamily="18" charset="0"/>
                <a:cs typeface="Times New Roman" panose="02020603050405020304" pitchFamily="18" charset="0"/>
              </a:rPr>
            </a:br>
            <a:endParaRPr lang="ru-RU" sz="28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4C4C0A1C-AA3A-4941-9D0A-11284F173F89}"/>
              </a:ext>
            </a:extLst>
          </p:cNvPr>
          <p:cNvSpPr>
            <a:spLocks noGrp="1"/>
          </p:cNvSpPr>
          <p:nvPr>
            <p:ph idx="1"/>
          </p:nvPr>
        </p:nvSpPr>
        <p:spPr>
          <a:xfrm>
            <a:off x="677334" y="1323474"/>
            <a:ext cx="8596668" cy="5366083"/>
          </a:xfrm>
        </p:spPr>
        <p:txBody>
          <a:bodyPr/>
          <a:lstStyle/>
          <a:p>
            <a:pPr algn="just"/>
            <a:r>
              <a:rPr lang="ru-RU" sz="2400" dirty="0">
                <a:latin typeface="Times New Roman" panose="02020603050405020304" pitchFamily="18" charset="0"/>
                <a:cs typeface="Times New Roman" panose="02020603050405020304" pitchFamily="18" charset="0"/>
              </a:rPr>
              <a:t>-исследовательская работа должна быть представлена так, чтобы все наработки автора по теме исследования были освещены в полном объеме; предоставляемый обучающимся материал должен быть изложен четко, ясно, логично и доказательно.  </a:t>
            </a:r>
          </a:p>
          <a:p>
            <a:pPr algn="just"/>
            <a:r>
              <a:rPr lang="ru-RU" sz="2400" dirty="0">
                <a:latin typeface="Times New Roman" panose="02020603050405020304" pitchFamily="18" charset="0"/>
                <a:cs typeface="Times New Roman" panose="02020603050405020304" pitchFamily="18" charset="0"/>
              </a:rPr>
              <a:t>Презентация должна быть наглядной, содержать фотографии, таблицы, графики, карты, чертежи и являться дополнением к выступлению. Главное, чтобы вся эта наглядность  была выполнено с минимальной помощью взрослого. </a:t>
            </a:r>
          </a:p>
          <a:p>
            <a:pPr algn="just"/>
            <a:r>
              <a:rPr lang="ru-RU" sz="2400" dirty="0">
                <a:latin typeface="Times New Roman" panose="02020603050405020304" pitchFamily="18" charset="0"/>
                <a:cs typeface="Times New Roman" panose="02020603050405020304" pitchFamily="18" charset="0"/>
              </a:rPr>
              <a:t>Ребенок на защите исследовательской работы   должен свободно владеть материалом и уметь отвечать на поставленные вопросы.</a:t>
            </a:r>
          </a:p>
          <a:p>
            <a:endParaRPr lang="ru-RU" dirty="0"/>
          </a:p>
        </p:txBody>
      </p:sp>
    </p:spTree>
    <p:extLst>
      <p:ext uri="{BB962C8B-B14F-4D97-AF65-F5344CB8AC3E}">
        <p14:creationId xmlns:p14="http://schemas.microsoft.com/office/powerpoint/2010/main" val="3747598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77499A-95E3-4CDB-8DFE-F1F907E3C6AA}"/>
              </a:ext>
            </a:extLst>
          </p:cNvPr>
          <p:cNvSpPr>
            <a:spLocks noGrp="1"/>
          </p:cNvSpPr>
          <p:nvPr>
            <p:ph type="title"/>
          </p:nvPr>
        </p:nvSpPr>
        <p:spPr>
          <a:xfrm>
            <a:off x="-697832" y="609600"/>
            <a:ext cx="45719" cy="1320800"/>
          </a:xfrm>
        </p:spPr>
        <p:txBody>
          <a:bodyPr/>
          <a:lstStyle/>
          <a:p>
            <a:endParaRPr lang="ru-RU" dirty="0"/>
          </a:p>
        </p:txBody>
      </p:sp>
      <p:sp>
        <p:nvSpPr>
          <p:cNvPr id="3" name="Объект 2">
            <a:extLst>
              <a:ext uri="{FF2B5EF4-FFF2-40B4-BE49-F238E27FC236}">
                <a16:creationId xmlns:a16="http://schemas.microsoft.com/office/drawing/2014/main" id="{88868040-6957-4851-8455-AF9A27DCF434}"/>
              </a:ext>
            </a:extLst>
          </p:cNvPr>
          <p:cNvSpPr>
            <a:spLocks noGrp="1"/>
          </p:cNvSpPr>
          <p:nvPr>
            <p:ph idx="1"/>
          </p:nvPr>
        </p:nvSpPr>
        <p:spPr>
          <a:xfrm>
            <a:off x="677334" y="168442"/>
            <a:ext cx="8596668" cy="6689557"/>
          </a:xfrm>
        </p:spPr>
        <p:txBody>
          <a:bodyPr/>
          <a:lstStyle/>
          <a:p>
            <a:pPr algn="just"/>
            <a:r>
              <a:rPr lang="ru-RU" sz="2800" dirty="0">
                <a:latin typeface="Times New Roman" panose="02020603050405020304" pitchFamily="18" charset="0"/>
                <a:cs typeface="Times New Roman" panose="02020603050405020304" pitchFamily="18" charset="0"/>
              </a:rPr>
              <a:t>В заключении   необходимо   подвести итоги сделанного, поделиться планами на будущее.   Проанализировать, почему   не получилось, и что надо сделать, чтобы в дальнейшем избежать подобных неудач.  Следует помнить, что, сколько поставлено в исследовательской работе задач, столько должно быть и выводов.       </a:t>
            </a:r>
          </a:p>
          <a:p>
            <a:pPr algn="just"/>
            <a:r>
              <a:rPr lang="ru-RU" sz="2800" dirty="0">
                <a:latin typeface="Times New Roman" panose="02020603050405020304" pitchFamily="18" charset="0"/>
                <a:cs typeface="Times New Roman" panose="02020603050405020304" pitchFamily="18" charset="0"/>
              </a:rPr>
              <a:t>После защиты исследовательской работы проводится анализ выступления, рассматриваются неудачи и их причины.  </a:t>
            </a:r>
          </a:p>
          <a:p>
            <a:endParaRPr lang="ru-RU" dirty="0"/>
          </a:p>
        </p:txBody>
      </p:sp>
    </p:spTree>
    <p:extLst>
      <p:ext uri="{BB962C8B-B14F-4D97-AF65-F5344CB8AC3E}">
        <p14:creationId xmlns:p14="http://schemas.microsoft.com/office/powerpoint/2010/main" val="128383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7DD801-AF85-457E-BAB5-B42774569B58}"/>
              </a:ext>
            </a:extLst>
          </p:cNvPr>
          <p:cNvSpPr>
            <a:spLocks noGrp="1"/>
          </p:cNvSpPr>
          <p:nvPr>
            <p:ph type="title"/>
          </p:nvPr>
        </p:nvSpPr>
        <p:spPr/>
        <p:txBody>
          <a:bodyPr>
            <a:noAutofit/>
          </a:bodyPr>
          <a:lstStyle/>
          <a:p>
            <a:pPr algn="ctr"/>
            <a:r>
              <a:rPr lang="ru-RU" sz="2400" dirty="0">
                <a:solidFill>
                  <a:schemeClr val="tx2">
                    <a:lumMod val="50000"/>
                  </a:schemeClr>
                </a:solidFill>
                <a:latin typeface="Times New Roman" panose="02020603050405020304" pitchFamily="18" charset="0"/>
                <a:cs typeface="Times New Roman" panose="02020603050405020304" pitchFamily="18" charset="0"/>
              </a:rPr>
              <a:t>Организация исследовательской работы с обучающимися в учреждениях дополнительного образования предъявляет к педагогу дополнительного образования следующие требования:</a:t>
            </a:r>
            <a:br>
              <a:rPr lang="ru-RU" sz="2400" dirty="0">
                <a:solidFill>
                  <a:schemeClr val="tx2">
                    <a:lumMod val="50000"/>
                  </a:schemeClr>
                </a:solidFill>
                <a:latin typeface="Times New Roman" panose="02020603050405020304" pitchFamily="18" charset="0"/>
                <a:cs typeface="Times New Roman" panose="02020603050405020304" pitchFamily="18" charset="0"/>
              </a:rPr>
            </a:br>
            <a:endParaRPr lang="ru-RU" sz="24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A3E536D2-9A1B-4FE4-AD91-7D3B3609B20E}"/>
              </a:ext>
            </a:extLst>
          </p:cNvPr>
          <p:cNvSpPr>
            <a:spLocks noGrp="1"/>
          </p:cNvSpPr>
          <p:nvPr>
            <p:ph idx="1"/>
          </p:nvPr>
        </p:nvSpPr>
        <p:spPr>
          <a:xfrm>
            <a:off x="677334" y="1816768"/>
            <a:ext cx="8596668" cy="4932947"/>
          </a:xfrm>
        </p:spPr>
        <p:txBody>
          <a:bodyPr/>
          <a:lstStyle/>
          <a:p>
            <a:pPr lvl="0"/>
            <a:endParaRPr lang="ru-RU" sz="2800" dirty="0">
              <a:latin typeface="Times New Roman" panose="02020603050405020304" pitchFamily="18" charset="0"/>
              <a:cs typeface="Times New Roman" panose="02020603050405020304" pitchFamily="18" charset="0"/>
            </a:endParaRPr>
          </a:p>
          <a:p>
            <a:pPr lvl="0"/>
            <a:r>
              <a:rPr lang="ru-RU" sz="2800" dirty="0">
                <a:latin typeface="Times New Roman" panose="02020603050405020304" pitchFamily="18" charset="0"/>
                <a:cs typeface="Times New Roman" panose="02020603050405020304" pitchFamily="18" charset="0"/>
              </a:rPr>
              <a:t>доброжелательное отношение к ребенку;</a:t>
            </a:r>
          </a:p>
          <a:p>
            <a:pPr lvl="0"/>
            <a:r>
              <a:rPr lang="ru-RU" sz="2800" dirty="0">
                <a:latin typeface="Times New Roman" panose="02020603050405020304" pitchFamily="18" charset="0"/>
                <a:cs typeface="Times New Roman" panose="02020603050405020304" pitchFamily="18" charset="0"/>
              </a:rPr>
              <a:t>уважение в ребенке личности;</a:t>
            </a:r>
          </a:p>
          <a:p>
            <a:pPr lvl="0"/>
            <a:r>
              <a:rPr lang="ru-RU" sz="2800" dirty="0">
                <a:latin typeface="Times New Roman" panose="02020603050405020304" pitchFamily="18" charset="0"/>
                <a:cs typeface="Times New Roman" panose="02020603050405020304" pitchFamily="18" charset="0"/>
              </a:rPr>
              <a:t>принятие ребенка таким, каким он есть;</a:t>
            </a:r>
          </a:p>
          <a:p>
            <a:pPr lvl="0"/>
            <a:r>
              <a:rPr lang="ru-RU" sz="2800" dirty="0">
                <a:latin typeface="Times New Roman" panose="02020603050405020304" pitchFamily="18" charset="0"/>
                <a:cs typeface="Times New Roman" panose="02020603050405020304" pitchFamily="18" charset="0"/>
              </a:rPr>
              <a:t>уважать право выбора ребенка;</a:t>
            </a:r>
          </a:p>
          <a:p>
            <a:pPr lvl="0"/>
            <a:r>
              <a:rPr lang="ru-RU" sz="2800" dirty="0">
                <a:latin typeface="Times New Roman" panose="02020603050405020304" pitchFamily="18" charset="0"/>
                <a:cs typeface="Times New Roman" panose="02020603050405020304" pitchFamily="18" charset="0"/>
              </a:rPr>
              <a:t>оценивать поступки, а не личность ребенка;</a:t>
            </a:r>
          </a:p>
          <a:p>
            <a:pPr lvl="0"/>
            <a:r>
              <a:rPr lang="ru-RU" sz="2800" dirty="0">
                <a:latin typeface="Times New Roman" panose="02020603050405020304" pitchFamily="18" charset="0"/>
                <a:cs typeface="Times New Roman" panose="02020603050405020304" pitchFamily="18" charset="0"/>
              </a:rPr>
              <a:t>учитывать индивидуальные особенности детей. </a:t>
            </a:r>
          </a:p>
          <a:p>
            <a:endParaRPr lang="ru-RU" dirty="0"/>
          </a:p>
        </p:txBody>
      </p:sp>
    </p:spTree>
    <p:extLst>
      <p:ext uri="{BB962C8B-B14F-4D97-AF65-F5344CB8AC3E}">
        <p14:creationId xmlns:p14="http://schemas.microsoft.com/office/powerpoint/2010/main" val="820547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11855C-B40B-440F-B431-47B449DC007D}"/>
              </a:ext>
            </a:extLst>
          </p:cNvPr>
          <p:cNvSpPr>
            <a:spLocks noGrp="1"/>
          </p:cNvSpPr>
          <p:nvPr>
            <p:ph type="title"/>
          </p:nvPr>
        </p:nvSpPr>
        <p:spPr>
          <a:xfrm flipH="1">
            <a:off x="-490887" y="609600"/>
            <a:ext cx="45719" cy="1320800"/>
          </a:xfrm>
        </p:spPr>
        <p:txBody>
          <a:bodyPr/>
          <a:lstStyle/>
          <a:p>
            <a:endParaRPr lang="ru-RU" dirty="0"/>
          </a:p>
        </p:txBody>
      </p:sp>
      <p:sp>
        <p:nvSpPr>
          <p:cNvPr id="3" name="Объект 2">
            <a:extLst>
              <a:ext uri="{FF2B5EF4-FFF2-40B4-BE49-F238E27FC236}">
                <a16:creationId xmlns:a16="http://schemas.microsoft.com/office/drawing/2014/main" id="{C04BD452-98E6-4D3C-BCF7-F01EF722CBD7}"/>
              </a:ext>
            </a:extLst>
          </p:cNvPr>
          <p:cNvSpPr>
            <a:spLocks noGrp="1"/>
          </p:cNvSpPr>
          <p:nvPr>
            <p:ph idx="1"/>
          </p:nvPr>
        </p:nvSpPr>
        <p:spPr>
          <a:xfrm>
            <a:off x="677334" y="120316"/>
            <a:ext cx="8596668" cy="6617367"/>
          </a:xfrm>
        </p:spPr>
        <p:txBody>
          <a:bodyPr>
            <a:normAutofit lnSpcReduction="10000"/>
          </a:bodyPr>
          <a:lstStyle/>
          <a:p>
            <a:r>
              <a:rPr lang="ru-RU" sz="2400" dirty="0">
                <a:latin typeface="Times New Roman" panose="02020603050405020304" pitchFamily="18" charset="0"/>
                <a:cs typeface="Times New Roman" panose="02020603050405020304" pitchFamily="18" charset="0"/>
              </a:rPr>
              <a:t>Исходя из всего сказанного, следует, что исследовательская деятельность для обучающихся — это возможность максимально раскрыть свой творческий потенциал.  Роль   педагога в проведении исследований состоит в том, чтобы создать оптимальные условия для достижения успеха. Вначале педагог помогает обучающемуся определить проблему, а затем стимулирует ее самостоятельное решение, способствуя развитию его творческого потенциала. Именно педагог создает условия для самостоятельной и творческой работы ребенка, благодаря которым у него формируется внутренняя мотивация решать любую появившуюся проблему с исследовательской, творческой позиции.   </a:t>
            </a:r>
          </a:p>
          <a:p>
            <a:r>
              <a:rPr lang="ru-RU" sz="2400" dirty="0">
                <a:latin typeface="Times New Roman" panose="02020603050405020304" pitchFamily="18" charset="0"/>
                <a:cs typeface="Times New Roman" panose="02020603050405020304" pitchFamily="18" charset="0"/>
              </a:rPr>
              <a:t>Современная действительность показывает, что навыки творческой и исследовательской деятельности сегодня нужны всем: педагогам для организации занятий на основе новых государственных стандартов, обучающимся, для получения требуемого уровня образования. </a:t>
            </a:r>
          </a:p>
          <a:p>
            <a:endParaRPr lang="ru-RU" dirty="0"/>
          </a:p>
        </p:txBody>
      </p:sp>
    </p:spTree>
    <p:extLst>
      <p:ext uri="{BB962C8B-B14F-4D97-AF65-F5344CB8AC3E}">
        <p14:creationId xmlns:p14="http://schemas.microsoft.com/office/powerpoint/2010/main" val="4190543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1843B3-2E88-4649-AFE1-2D5BA16BB9E3}"/>
              </a:ext>
            </a:extLst>
          </p:cNvPr>
          <p:cNvSpPr>
            <a:spLocks noGrp="1"/>
          </p:cNvSpPr>
          <p:nvPr>
            <p:ph type="title"/>
          </p:nvPr>
        </p:nvSpPr>
        <p:spPr>
          <a:xfrm>
            <a:off x="677334" y="609600"/>
            <a:ext cx="8596668" cy="497305"/>
          </a:xfrm>
        </p:spPr>
        <p:txBody>
          <a:bodyPr>
            <a:normAutofit fontScale="90000"/>
          </a:bodyPr>
          <a:lstStyle/>
          <a:p>
            <a:pPr algn="just"/>
            <a:r>
              <a:rPr lang="ru-RU" sz="3200" dirty="0">
                <a:solidFill>
                  <a:schemeClr val="tx2">
                    <a:lumMod val="50000"/>
                  </a:schemeClr>
                </a:solidFill>
                <a:latin typeface="Times New Roman" panose="02020603050405020304" pitchFamily="18" charset="0"/>
                <a:cs typeface="Times New Roman" panose="02020603050405020304" pitchFamily="18" charset="0"/>
              </a:rPr>
              <a:t>ЛИТЕРАТУРА</a:t>
            </a:r>
            <a:br>
              <a:rPr lang="ru-RU" sz="3200" dirty="0">
                <a:solidFill>
                  <a:schemeClr val="tx2">
                    <a:lumMod val="50000"/>
                  </a:schemeClr>
                </a:solidFill>
                <a:latin typeface="Times New Roman" panose="02020603050405020304" pitchFamily="18" charset="0"/>
                <a:cs typeface="Times New Roman" panose="02020603050405020304" pitchFamily="18" charset="0"/>
              </a:rPr>
            </a:br>
            <a:endParaRPr lang="ru-RU" sz="32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EABBB489-CA3E-4DF3-BF61-E7A937CD4DCE}"/>
              </a:ext>
            </a:extLst>
          </p:cNvPr>
          <p:cNvSpPr>
            <a:spLocks noGrp="1"/>
          </p:cNvSpPr>
          <p:nvPr>
            <p:ph idx="1"/>
          </p:nvPr>
        </p:nvSpPr>
        <p:spPr>
          <a:xfrm>
            <a:off x="677334" y="1275347"/>
            <a:ext cx="8596668" cy="5582653"/>
          </a:xfrm>
        </p:spPr>
        <p:txBody>
          <a:bodyPr>
            <a:normAutofit lnSpcReduction="10000"/>
          </a:bodyPr>
          <a:lstStyle/>
          <a:p>
            <a:r>
              <a:rPr lang="ru-RU" dirty="0">
                <a:latin typeface="Times New Roman" panose="02020603050405020304" pitchFamily="18" charset="0"/>
                <a:cs typeface="Times New Roman" panose="02020603050405020304" pitchFamily="18" charset="0"/>
              </a:rPr>
              <a:t>1. Андреева Н.Д. Исследовательская работа учащихся при обучении биологии и экологии   / Н.Д. Андреева, С.С. Рябова // Биология в школе. - №2. 2012. -  С. 34 - 39.</a:t>
            </a:r>
          </a:p>
          <a:p>
            <a:r>
              <a:rPr lang="ru-RU" dirty="0">
                <a:latin typeface="Times New Roman" panose="02020603050405020304" pitchFamily="18" charset="0"/>
                <a:cs typeface="Times New Roman" panose="02020603050405020304" pitchFamily="18" charset="0"/>
              </a:rPr>
              <a:t>2. Леонтович А. В. Учебно-исследовательская деятельность школьников как модель педагогической технологии: [Опыт учеб. комплекса на базе сред. </a:t>
            </a:r>
            <a:r>
              <a:rPr lang="ru-RU" dirty="0" err="1">
                <a:latin typeface="Times New Roman" panose="02020603050405020304" pitchFamily="18" charset="0"/>
                <a:cs typeface="Times New Roman" panose="02020603050405020304" pitchFamily="18" charset="0"/>
              </a:rPr>
              <a:t>шк</a:t>
            </a:r>
            <a:r>
              <a:rPr lang="ru-RU" dirty="0">
                <a:latin typeface="Times New Roman" panose="02020603050405020304" pitchFamily="18" charset="0"/>
                <a:cs typeface="Times New Roman" panose="02020603050405020304" pitchFamily="18" charset="0"/>
              </a:rPr>
              <a:t>. N 1333 «Донская гимназия» и Дома науч.-техн. творчества молодежи Москвы] // Школ. технологии. - 1999.- N 1-2.- C. 132-137.</a:t>
            </a:r>
          </a:p>
          <a:p>
            <a:r>
              <a:rPr lang="ru-RU" dirty="0">
                <a:latin typeface="Times New Roman" panose="02020603050405020304" pitchFamily="18" charset="0"/>
                <a:cs typeface="Times New Roman" panose="02020603050405020304" pitchFamily="18" charset="0"/>
              </a:rPr>
              <a:t>3. Орлов В.Ю., Комарова И.П. Структура научного исследования школьника в области естественных наук // Организация и методика научно-исследовательской деятельности школьников/ И.П. Федорчук. - Ярославль: Провинциальный колледж, 2012.-131с.</a:t>
            </a:r>
          </a:p>
          <a:p>
            <a:r>
              <a:rPr lang="ru-RU" dirty="0">
                <a:latin typeface="Times New Roman" panose="02020603050405020304" pitchFamily="18" charset="0"/>
                <a:cs typeface="Times New Roman" panose="02020603050405020304" pitchFamily="18" charset="0"/>
              </a:rPr>
              <a:t>4. Савенков А. И., Психологические основы исследовательского подхода к обучению: учеб. пособие/ А.И. Савенков. - М.: Ось-89, 2006. - 480 с.</a:t>
            </a:r>
          </a:p>
          <a:p>
            <a:r>
              <a:rPr lang="ru-RU" dirty="0">
                <a:latin typeface="Times New Roman" panose="02020603050405020304" pitchFamily="18" charset="0"/>
                <a:cs typeface="Times New Roman" panose="02020603050405020304" pitchFamily="18" charset="0"/>
              </a:rPr>
              <a:t>Интернет-ресурсы</a:t>
            </a:r>
          </a:p>
          <a:p>
            <a:r>
              <a:rPr lang="ru-RU" dirty="0">
                <a:latin typeface="Times New Roman" panose="02020603050405020304" pitchFamily="18" charset="0"/>
                <a:cs typeface="Times New Roman" panose="02020603050405020304" pitchFamily="18" charset="0"/>
              </a:rPr>
              <a:t>5. Ахатова А. М. Требования к исследовательской деятельности обучающихся. [Электронный ресурс] / Режим доступа: http://ahatova.ucoz.ru/publ/trebovanija_k_issledovatelskoj_dejatelnosti_obuchajushhikhsja/1-1-0-3</a:t>
            </a:r>
          </a:p>
          <a:p>
            <a:r>
              <a:rPr lang="ru-RU" dirty="0">
                <a:latin typeface="Times New Roman" panose="02020603050405020304" pitchFamily="18" charset="0"/>
                <a:cs typeface="Times New Roman" panose="02020603050405020304" pitchFamily="18" charset="0"/>
              </a:rPr>
              <a:t>6. www.issl.dnttm.ru- сайт журнала «Исследовательская работа школьника».</a:t>
            </a:r>
          </a:p>
          <a:p>
            <a:endParaRPr lang="ru-RU" dirty="0"/>
          </a:p>
        </p:txBody>
      </p:sp>
    </p:spTree>
    <p:extLst>
      <p:ext uri="{BB962C8B-B14F-4D97-AF65-F5344CB8AC3E}">
        <p14:creationId xmlns:p14="http://schemas.microsoft.com/office/powerpoint/2010/main" val="211856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8055CD-8393-4810-B3B3-C304E65A7E31}"/>
              </a:ext>
            </a:extLst>
          </p:cNvPr>
          <p:cNvSpPr>
            <a:spLocks noGrp="1"/>
          </p:cNvSpPr>
          <p:nvPr>
            <p:ph type="title"/>
          </p:nvPr>
        </p:nvSpPr>
        <p:spPr>
          <a:xfrm>
            <a:off x="-733927" y="609600"/>
            <a:ext cx="120315" cy="1320800"/>
          </a:xfrm>
        </p:spPr>
        <p:txBody>
          <a:bodyPr/>
          <a:lstStyle/>
          <a:p>
            <a:endParaRPr lang="ru-RU" dirty="0"/>
          </a:p>
        </p:txBody>
      </p:sp>
      <p:sp>
        <p:nvSpPr>
          <p:cNvPr id="3" name="Объект 2">
            <a:extLst>
              <a:ext uri="{FF2B5EF4-FFF2-40B4-BE49-F238E27FC236}">
                <a16:creationId xmlns:a16="http://schemas.microsoft.com/office/drawing/2014/main" id="{99AFC407-30C3-42E6-9278-28DCFCF18309}"/>
              </a:ext>
            </a:extLst>
          </p:cNvPr>
          <p:cNvSpPr>
            <a:spLocks noGrp="1"/>
          </p:cNvSpPr>
          <p:nvPr>
            <p:ph idx="1"/>
          </p:nvPr>
        </p:nvSpPr>
        <p:spPr>
          <a:xfrm>
            <a:off x="677334" y="240632"/>
            <a:ext cx="8596668" cy="6448925"/>
          </a:xfrm>
        </p:spPr>
        <p:txBody>
          <a:bodyPr>
            <a:normAutofit/>
          </a:bodyPr>
          <a:lstStyle/>
          <a:p>
            <a:endParaRPr lang="ru-RU" sz="4000" dirty="0">
              <a:solidFill>
                <a:schemeClr val="accent2">
                  <a:lumMod val="75000"/>
                </a:schemeClr>
              </a:solidFill>
              <a:latin typeface="Times New Roman" panose="02020603050405020304" pitchFamily="18" charset="0"/>
              <a:cs typeface="Times New Roman" panose="02020603050405020304" pitchFamily="18" charset="0"/>
            </a:endParaRPr>
          </a:p>
          <a:p>
            <a:endParaRPr lang="ru-RU" sz="4000" dirty="0">
              <a:solidFill>
                <a:schemeClr val="accent2">
                  <a:lumMod val="75000"/>
                </a:schemeClr>
              </a:solidFill>
              <a:latin typeface="Times New Roman" panose="02020603050405020304" pitchFamily="18" charset="0"/>
              <a:cs typeface="Times New Roman" panose="02020603050405020304" pitchFamily="18" charset="0"/>
            </a:endParaRPr>
          </a:p>
          <a:p>
            <a:endParaRPr lang="ru-RU" sz="4000" dirty="0">
              <a:solidFill>
                <a:schemeClr val="accent2">
                  <a:lumMod val="75000"/>
                </a:schemeClr>
              </a:solidFill>
              <a:latin typeface="Times New Roman" panose="02020603050405020304" pitchFamily="18" charset="0"/>
              <a:cs typeface="Times New Roman" panose="02020603050405020304" pitchFamily="18" charset="0"/>
            </a:endParaRPr>
          </a:p>
          <a:p>
            <a:pPr marL="0" indent="0" algn="ctr">
              <a:buNone/>
            </a:pPr>
            <a:r>
              <a:rPr lang="ru-RU" sz="5400" dirty="0">
                <a:solidFill>
                  <a:schemeClr val="accent2">
                    <a:lumMod val="75000"/>
                  </a:schemeClr>
                </a:solidFill>
                <a:latin typeface="Times New Roman" panose="02020603050405020304" pitchFamily="18" charset="0"/>
                <a:cs typeface="Times New Roman" panose="02020603050405020304" pitchFamily="18" charset="0"/>
              </a:rPr>
              <a:t>Удачных исследований!</a:t>
            </a:r>
          </a:p>
        </p:txBody>
      </p:sp>
    </p:spTree>
    <p:extLst>
      <p:ext uri="{BB962C8B-B14F-4D97-AF65-F5344CB8AC3E}">
        <p14:creationId xmlns:p14="http://schemas.microsoft.com/office/powerpoint/2010/main" val="3636197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493495-C5D0-4412-9A43-C325D9AD8C6F}"/>
              </a:ext>
            </a:extLst>
          </p:cNvPr>
          <p:cNvSpPr>
            <a:spLocks noGrp="1"/>
          </p:cNvSpPr>
          <p:nvPr>
            <p:ph type="title"/>
          </p:nvPr>
        </p:nvSpPr>
        <p:spPr>
          <a:xfrm flipH="1">
            <a:off x="-661737" y="609600"/>
            <a:ext cx="204537" cy="1320800"/>
          </a:xfrm>
        </p:spPr>
        <p:txBody>
          <a:bodyPr/>
          <a:lstStyle/>
          <a:p>
            <a:endParaRPr lang="ru-RU" dirty="0"/>
          </a:p>
        </p:txBody>
      </p:sp>
      <p:sp>
        <p:nvSpPr>
          <p:cNvPr id="3" name="Объект 2">
            <a:extLst>
              <a:ext uri="{FF2B5EF4-FFF2-40B4-BE49-F238E27FC236}">
                <a16:creationId xmlns:a16="http://schemas.microsoft.com/office/drawing/2014/main" id="{2E713FFD-CCA1-4D12-905B-AD0E3FB39237}"/>
              </a:ext>
            </a:extLst>
          </p:cNvPr>
          <p:cNvSpPr>
            <a:spLocks noGrp="1"/>
          </p:cNvSpPr>
          <p:nvPr>
            <p:ph idx="1"/>
          </p:nvPr>
        </p:nvSpPr>
        <p:spPr>
          <a:xfrm>
            <a:off x="677333" y="228601"/>
            <a:ext cx="8683235" cy="6472988"/>
          </a:xfrm>
        </p:spPr>
        <p:txBody>
          <a:bodyPr>
            <a:normAutofit/>
          </a:bodyPr>
          <a:lstStyle/>
          <a:p>
            <a:pPr algn="just"/>
            <a:r>
              <a:rPr lang="ru-RU" sz="2400" dirty="0">
                <a:latin typeface="Times New Roman" panose="02020603050405020304" pitchFamily="18" charset="0"/>
                <a:cs typeface="Times New Roman" panose="02020603050405020304" pitchFamily="18" charset="0"/>
              </a:rPr>
              <a:t>Стремительные изменения, происходящие в современном обществе, ставят перед дополнительным образованием задачи, направленные на оптимизацию образовательного процесса, при котором обеспечивается не только высокое качество знаний и компетенций обучающихся, но и развиваются способности самостоятельного решения возникших проблем.</a:t>
            </a:r>
          </a:p>
          <a:p>
            <a:pPr algn="just"/>
            <a:r>
              <a:rPr lang="ru-RU" sz="2400" dirty="0">
                <a:latin typeface="Times New Roman" panose="02020603050405020304" pitchFamily="18" charset="0"/>
                <a:cs typeface="Times New Roman" panose="02020603050405020304" pitchFamily="18" charset="0"/>
              </a:rPr>
              <a:t>Задача педагога дополнительного образования, используя различные формы и методы, организовать образовательный процесс так, чтобы каждый ребенок  чувствовал свою успешность и интеллектуальную состоятельность.</a:t>
            </a:r>
          </a:p>
          <a:p>
            <a:pPr algn="just"/>
            <a:r>
              <a:rPr lang="ru-RU" sz="2400" dirty="0">
                <a:latin typeface="Times New Roman" panose="02020603050405020304" pitchFamily="18" charset="0"/>
                <a:cs typeface="Times New Roman" panose="02020603050405020304" pitchFamily="18" charset="0"/>
              </a:rPr>
              <a:t>Одним из методов, который развивает у обучающихся  познавательные навыки, умение ориентироваться в информационном пространстве, способствует формированию познавательной активности, является метод  исследовательской деятельности.</a:t>
            </a:r>
          </a:p>
          <a:p>
            <a:pPr algn="just"/>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0939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EDB3C4-2BB2-4FE7-B584-6D79E22FDAD3}"/>
              </a:ext>
            </a:extLst>
          </p:cNvPr>
          <p:cNvSpPr>
            <a:spLocks noGrp="1"/>
          </p:cNvSpPr>
          <p:nvPr>
            <p:ph type="title"/>
          </p:nvPr>
        </p:nvSpPr>
        <p:spPr>
          <a:xfrm flipH="1">
            <a:off x="-613612" y="609600"/>
            <a:ext cx="45719" cy="1320800"/>
          </a:xfrm>
        </p:spPr>
        <p:txBody>
          <a:bodyPr/>
          <a:lstStyle/>
          <a:p>
            <a:endParaRPr lang="ru-RU" dirty="0"/>
          </a:p>
        </p:txBody>
      </p:sp>
      <p:sp>
        <p:nvSpPr>
          <p:cNvPr id="3" name="Объект 2">
            <a:extLst>
              <a:ext uri="{FF2B5EF4-FFF2-40B4-BE49-F238E27FC236}">
                <a16:creationId xmlns:a16="http://schemas.microsoft.com/office/drawing/2014/main" id="{C994C153-2AD9-43FE-93F5-392A8106FC2D}"/>
              </a:ext>
            </a:extLst>
          </p:cNvPr>
          <p:cNvSpPr>
            <a:spLocks noGrp="1"/>
          </p:cNvSpPr>
          <p:nvPr>
            <p:ph idx="1"/>
          </p:nvPr>
        </p:nvSpPr>
        <p:spPr>
          <a:xfrm>
            <a:off x="677334" y="168443"/>
            <a:ext cx="8596668" cy="5872920"/>
          </a:xfrm>
        </p:spPr>
        <p:txBody>
          <a:bodyPr/>
          <a:lstStyle/>
          <a:p>
            <a:pPr algn="just"/>
            <a:r>
              <a:rPr lang="ru-RU" sz="2800" dirty="0">
                <a:latin typeface="Times New Roman" panose="02020603050405020304" pitchFamily="18" charset="0"/>
                <a:cs typeface="Times New Roman" panose="02020603050405020304" pitchFamily="18" charset="0"/>
              </a:rPr>
              <a:t>Учебно-исследовательская деятельность – это</a:t>
            </a:r>
          </a:p>
          <a:p>
            <a:pPr marL="0" indent="0" algn="just">
              <a:buNone/>
            </a:pPr>
            <a:r>
              <a:rPr lang="ru-RU" sz="2800" dirty="0">
                <a:latin typeface="Times New Roman" panose="02020603050405020304" pitchFamily="18" charset="0"/>
                <a:cs typeface="Times New Roman" panose="02020603050405020304" pitchFamily="18" charset="0"/>
              </a:rPr>
              <a:t> процесс совместной деятельности обучающегося и педагога, благодаря которому реализуются социально значимые экологические проекты. В процессе реализации обучающиеся  попадают в реальное социальное и природное окружение, в мир жизненных проблем, что способствует формированию общечеловеческих ценностей, гармоничному взаимоотношению с окружающим социумом и природным окружением. </a:t>
            </a:r>
          </a:p>
          <a:p>
            <a:endParaRPr lang="ru-RU" dirty="0"/>
          </a:p>
        </p:txBody>
      </p:sp>
    </p:spTree>
    <p:extLst>
      <p:ext uri="{BB962C8B-B14F-4D97-AF65-F5344CB8AC3E}">
        <p14:creationId xmlns:p14="http://schemas.microsoft.com/office/powerpoint/2010/main" val="292467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B00FBC-0B70-4724-BD4F-C1C819F7D80B}"/>
              </a:ext>
            </a:extLst>
          </p:cNvPr>
          <p:cNvSpPr>
            <a:spLocks noGrp="1"/>
          </p:cNvSpPr>
          <p:nvPr>
            <p:ph type="title"/>
          </p:nvPr>
        </p:nvSpPr>
        <p:spPr>
          <a:xfrm>
            <a:off x="-454793" y="609600"/>
            <a:ext cx="45719" cy="1320800"/>
          </a:xfrm>
        </p:spPr>
        <p:txBody>
          <a:bodyPr/>
          <a:lstStyle/>
          <a:p>
            <a:endParaRPr lang="ru-RU" dirty="0"/>
          </a:p>
        </p:txBody>
      </p:sp>
      <p:sp>
        <p:nvSpPr>
          <p:cNvPr id="3" name="Объект 2">
            <a:extLst>
              <a:ext uri="{FF2B5EF4-FFF2-40B4-BE49-F238E27FC236}">
                <a16:creationId xmlns:a16="http://schemas.microsoft.com/office/drawing/2014/main" id="{545E2C05-7782-483D-81C9-ED5E7AD8F844}"/>
              </a:ext>
            </a:extLst>
          </p:cNvPr>
          <p:cNvSpPr>
            <a:spLocks noGrp="1"/>
          </p:cNvSpPr>
          <p:nvPr>
            <p:ph idx="1"/>
          </p:nvPr>
        </p:nvSpPr>
        <p:spPr>
          <a:xfrm>
            <a:off x="677334" y="168443"/>
            <a:ext cx="8596668" cy="6605336"/>
          </a:xfrm>
        </p:spPr>
        <p:txBody>
          <a:bodyPr/>
          <a:lstStyle/>
          <a:p>
            <a:pPr algn="just"/>
            <a:r>
              <a:rPr lang="ru-RU" sz="2800" dirty="0">
                <a:latin typeface="Times New Roman" panose="02020603050405020304" pitchFamily="18" charset="0"/>
                <a:cs typeface="Times New Roman" panose="02020603050405020304" pitchFamily="18" charset="0"/>
              </a:rPr>
              <a:t>Педагоги понимают, что для ребенка, готовившегося к взрослой жизни, чрезвычайно важно не только уметь анализировать, проводить эффективный поиск, ставить задачи в соответствии с целью, но и находить, а затем принимать нестандартные решения.   Потребность общества в людях, которые умеют творчески подойти к любому вопросу, со временем будет, несомненно, только возрастать. Формированию именно таких умений и способствует исследовательская деятельность, где педагогу отведена роль консультанта, дающего ответы, только на возникающие у юных исследователей вопросы.</a:t>
            </a:r>
          </a:p>
          <a:p>
            <a:endParaRPr lang="ru-RU" dirty="0"/>
          </a:p>
        </p:txBody>
      </p:sp>
    </p:spTree>
    <p:extLst>
      <p:ext uri="{BB962C8B-B14F-4D97-AF65-F5344CB8AC3E}">
        <p14:creationId xmlns:p14="http://schemas.microsoft.com/office/powerpoint/2010/main" val="126803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D4388B-CF70-4DE8-9630-FF5ECEE48632}"/>
              </a:ext>
            </a:extLst>
          </p:cNvPr>
          <p:cNvSpPr>
            <a:spLocks noGrp="1"/>
          </p:cNvSpPr>
          <p:nvPr>
            <p:ph type="title"/>
          </p:nvPr>
        </p:nvSpPr>
        <p:spPr/>
        <p:txBody>
          <a:bodyPr>
            <a:noAutofit/>
          </a:bodyPr>
          <a:lstStyle/>
          <a:p>
            <a:pPr algn="ctr"/>
            <a:r>
              <a:rPr lang="ru-RU" sz="2400" dirty="0">
                <a:solidFill>
                  <a:schemeClr val="tx2">
                    <a:lumMod val="50000"/>
                  </a:schemeClr>
                </a:solidFill>
                <a:latin typeface="Times New Roman" panose="02020603050405020304" pitchFamily="18" charset="0"/>
                <a:cs typeface="Times New Roman" panose="02020603050405020304" pitchFamily="18" charset="0"/>
              </a:rPr>
              <a:t>Теперь давайте рассмотрим роль педагога на разных этапах организации исследовательской деятельности ребенка.</a:t>
            </a:r>
            <a:br>
              <a:rPr lang="ru-RU" sz="2400" dirty="0">
                <a:solidFill>
                  <a:schemeClr val="tx2">
                    <a:lumMod val="50000"/>
                  </a:schemeClr>
                </a:solidFill>
                <a:latin typeface="Times New Roman" panose="02020603050405020304" pitchFamily="18" charset="0"/>
                <a:cs typeface="Times New Roman" panose="02020603050405020304" pitchFamily="18" charset="0"/>
              </a:rPr>
            </a:br>
            <a:endParaRPr lang="ru-RU" sz="24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B0089053-F0B1-40A5-8D35-A924C28FABAB}"/>
              </a:ext>
            </a:extLst>
          </p:cNvPr>
          <p:cNvSpPr>
            <a:spLocks noGrp="1"/>
          </p:cNvSpPr>
          <p:nvPr>
            <p:ph idx="1"/>
          </p:nvPr>
        </p:nvSpPr>
        <p:spPr>
          <a:xfrm>
            <a:off x="677334" y="1540043"/>
            <a:ext cx="8596668" cy="5221704"/>
          </a:xfrm>
        </p:spPr>
        <p:txBody>
          <a:bodyPr>
            <a:normAutofit lnSpcReduction="10000"/>
          </a:bodyPr>
          <a:lstStyle/>
          <a:p>
            <a:pPr algn="just"/>
            <a:r>
              <a:rPr lang="ru-RU" sz="2800" dirty="0">
                <a:latin typeface="Times New Roman" panose="02020603050405020304" pitchFamily="18" charset="0"/>
                <a:cs typeface="Times New Roman" panose="02020603050405020304" pitchFamily="18" charset="0"/>
              </a:rPr>
              <a:t>I этап.   Тесное взаимодействие педагога и ребенка при определении предрасположенности к исследовательской деятельности.  </a:t>
            </a:r>
          </a:p>
          <a:p>
            <a:pPr algn="just"/>
            <a:r>
              <a:rPr lang="ru-RU" sz="2800" dirty="0">
                <a:latin typeface="Times New Roman" panose="02020603050405020304" pitchFamily="18" charset="0"/>
                <a:cs typeface="Times New Roman" panose="02020603050405020304" pitchFamily="18" charset="0"/>
              </a:rPr>
              <a:t>II этап. При определении темы, цели и задач  исследования педагог выступает в роли консультанта.</a:t>
            </a:r>
          </a:p>
          <a:p>
            <a:pPr algn="just"/>
            <a:r>
              <a:rPr lang="ru-RU" sz="2800" dirty="0">
                <a:latin typeface="Times New Roman" panose="02020603050405020304" pitchFamily="18" charset="0"/>
                <a:cs typeface="Times New Roman" panose="02020603050405020304" pitchFamily="18" charset="0"/>
              </a:rPr>
              <a:t>III этап. Обучающийся самостоятельно выполняет исследовательскую работу. На данном этапе педагог также  выступает в роли консультанта.   </a:t>
            </a:r>
          </a:p>
          <a:p>
            <a:pPr algn="just"/>
            <a:r>
              <a:rPr lang="ru-RU" sz="2800" dirty="0">
                <a:latin typeface="Times New Roman" panose="02020603050405020304" pitchFamily="18" charset="0"/>
                <a:cs typeface="Times New Roman" panose="02020603050405020304" pitchFamily="18" charset="0"/>
              </a:rPr>
              <a:t>IV этап. Защита исследовательской работы. На этом этапе обучающийся и педагог выступают в роли партнеров.  </a:t>
            </a:r>
          </a:p>
          <a:p>
            <a:endParaRPr lang="ru-RU" dirty="0"/>
          </a:p>
        </p:txBody>
      </p:sp>
    </p:spTree>
    <p:extLst>
      <p:ext uri="{BB962C8B-B14F-4D97-AF65-F5344CB8AC3E}">
        <p14:creationId xmlns:p14="http://schemas.microsoft.com/office/powerpoint/2010/main" val="68059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C33A55-9AD4-407C-BA8B-AB26FFBA299B}"/>
              </a:ext>
            </a:extLst>
          </p:cNvPr>
          <p:cNvSpPr>
            <a:spLocks noGrp="1"/>
          </p:cNvSpPr>
          <p:nvPr>
            <p:ph type="title"/>
          </p:nvPr>
        </p:nvSpPr>
        <p:spPr/>
        <p:txBody>
          <a:bodyPr>
            <a:noAutofit/>
          </a:bodyPr>
          <a:lstStyle/>
          <a:p>
            <a:pPr algn="ctr"/>
            <a:r>
              <a:rPr lang="ru-RU" sz="2400" dirty="0">
                <a:solidFill>
                  <a:schemeClr val="tx2">
                    <a:lumMod val="50000"/>
                  </a:schemeClr>
                </a:solidFill>
                <a:latin typeface="Times New Roman" panose="02020603050405020304" pitchFamily="18" charset="0"/>
                <a:cs typeface="Times New Roman" panose="02020603050405020304" pitchFamily="18" charset="0"/>
              </a:rPr>
              <a:t>Исследовательская деятельность состоит из этапов, причем отсутствие какого- либо из них приводит к обесцениванию полученных результатов.</a:t>
            </a:r>
            <a:br>
              <a:rPr lang="ru-RU" sz="2400" dirty="0">
                <a:solidFill>
                  <a:schemeClr val="tx2">
                    <a:lumMod val="50000"/>
                  </a:schemeClr>
                </a:solidFill>
                <a:latin typeface="Times New Roman" panose="02020603050405020304" pitchFamily="18" charset="0"/>
                <a:cs typeface="Times New Roman" panose="02020603050405020304" pitchFamily="18" charset="0"/>
              </a:rPr>
            </a:br>
            <a:endParaRPr lang="ru-RU" sz="24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E253783E-2F13-4E70-B92C-FAEC670A6D43}"/>
              </a:ext>
            </a:extLst>
          </p:cNvPr>
          <p:cNvSpPr>
            <a:spLocks noGrp="1"/>
          </p:cNvSpPr>
          <p:nvPr>
            <p:ph idx="1"/>
          </p:nvPr>
        </p:nvSpPr>
        <p:spPr>
          <a:xfrm>
            <a:off x="677334" y="1840832"/>
            <a:ext cx="8596668" cy="5017167"/>
          </a:xfrm>
        </p:spPr>
        <p:txBody>
          <a:bodyPr/>
          <a:lstStyle/>
          <a:p>
            <a:pPr algn="just"/>
            <a:r>
              <a:rPr lang="ru-RU" sz="3200" dirty="0">
                <a:latin typeface="Times New Roman" panose="02020603050405020304" pitchFamily="18" charset="0"/>
                <a:cs typeface="Times New Roman" panose="02020603050405020304" pitchFamily="18" charset="0"/>
              </a:rPr>
              <a:t>Первым этапом исследования является постановка проблемы, которая способствует определению направления исследования. Ребенок должен решить, что еще из неизученного по данной проблеме исследования следует изучить. </a:t>
            </a:r>
          </a:p>
          <a:p>
            <a:endParaRPr lang="ru-RU" dirty="0"/>
          </a:p>
        </p:txBody>
      </p:sp>
    </p:spTree>
    <p:extLst>
      <p:ext uri="{BB962C8B-B14F-4D97-AF65-F5344CB8AC3E}">
        <p14:creationId xmlns:p14="http://schemas.microsoft.com/office/powerpoint/2010/main" val="2086522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D87702-4711-4EDE-9347-87C3FB1565FB}"/>
              </a:ext>
            </a:extLst>
          </p:cNvPr>
          <p:cNvSpPr>
            <a:spLocks noGrp="1"/>
          </p:cNvSpPr>
          <p:nvPr>
            <p:ph type="title"/>
          </p:nvPr>
        </p:nvSpPr>
        <p:spPr>
          <a:xfrm flipH="1">
            <a:off x="-445168" y="609600"/>
            <a:ext cx="45719" cy="1320800"/>
          </a:xfrm>
        </p:spPr>
        <p:txBody>
          <a:bodyPr/>
          <a:lstStyle/>
          <a:p>
            <a:endParaRPr lang="ru-RU" dirty="0"/>
          </a:p>
        </p:txBody>
      </p:sp>
      <p:sp>
        <p:nvSpPr>
          <p:cNvPr id="3" name="Объект 2">
            <a:extLst>
              <a:ext uri="{FF2B5EF4-FFF2-40B4-BE49-F238E27FC236}">
                <a16:creationId xmlns:a16="http://schemas.microsoft.com/office/drawing/2014/main" id="{E5EDBED7-C40B-41AD-9759-CC3421B6053D}"/>
              </a:ext>
            </a:extLst>
          </p:cNvPr>
          <p:cNvSpPr>
            <a:spLocks noGrp="1"/>
          </p:cNvSpPr>
          <p:nvPr>
            <p:ph idx="1"/>
          </p:nvPr>
        </p:nvSpPr>
        <p:spPr>
          <a:xfrm>
            <a:off x="677334" y="96253"/>
            <a:ext cx="8596668" cy="6677526"/>
          </a:xfrm>
        </p:spPr>
        <p:txBody>
          <a:bodyPr/>
          <a:lstStyle/>
          <a:p>
            <a:pPr algn="just"/>
            <a:r>
              <a:rPr lang="ru-RU" sz="2800" dirty="0">
                <a:latin typeface="Times New Roman" panose="02020603050405020304" pitchFamily="18" charset="0"/>
                <a:cs typeface="Times New Roman" panose="02020603050405020304" pitchFamily="18" charset="0"/>
              </a:rPr>
              <a:t>Следующий этап - выбор темы исследования.</a:t>
            </a:r>
          </a:p>
          <a:p>
            <a:pPr marL="0" indent="0" algn="just">
              <a:buNone/>
            </a:pPr>
            <a:r>
              <a:rPr lang="ru-RU" sz="2800" dirty="0">
                <a:latin typeface="Times New Roman" panose="02020603050405020304" pitchFamily="18" charset="0"/>
                <a:cs typeface="Times New Roman" panose="02020603050405020304" pitchFamily="18" charset="0"/>
              </a:rPr>
              <a:t> Именно сейчас обучающийся должен определить, что исследовать? Роль педагога на данном этапе   максимально заинтересовать юного исследователя, представив ему идею так, чтобы он ею увлекся. Следует обратить внимание, что выбранная ребенком тема исследования не должна быть абстрактной и глобальной. Она должна быть узкого плана для того, чтобы он мог её глубоко изучить и проработать.</a:t>
            </a:r>
          </a:p>
          <a:p>
            <a:endParaRPr lang="ru-RU" dirty="0"/>
          </a:p>
        </p:txBody>
      </p:sp>
    </p:spTree>
    <p:extLst>
      <p:ext uri="{BB962C8B-B14F-4D97-AF65-F5344CB8AC3E}">
        <p14:creationId xmlns:p14="http://schemas.microsoft.com/office/powerpoint/2010/main" val="3974426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1B3167-043B-481D-BAE0-C51C86C1F5EC}"/>
              </a:ext>
            </a:extLst>
          </p:cNvPr>
          <p:cNvSpPr>
            <a:spLocks noGrp="1"/>
          </p:cNvSpPr>
          <p:nvPr>
            <p:ph type="title"/>
          </p:nvPr>
        </p:nvSpPr>
        <p:spPr>
          <a:xfrm>
            <a:off x="-673768" y="609600"/>
            <a:ext cx="48126" cy="1320800"/>
          </a:xfrm>
        </p:spPr>
        <p:txBody>
          <a:bodyPr/>
          <a:lstStyle/>
          <a:p>
            <a:endParaRPr lang="ru-RU" dirty="0"/>
          </a:p>
        </p:txBody>
      </p:sp>
      <p:sp>
        <p:nvSpPr>
          <p:cNvPr id="3" name="Объект 2">
            <a:extLst>
              <a:ext uri="{FF2B5EF4-FFF2-40B4-BE49-F238E27FC236}">
                <a16:creationId xmlns:a16="http://schemas.microsoft.com/office/drawing/2014/main" id="{3F6FAA92-2313-43D1-A07C-31F90152FF4E}"/>
              </a:ext>
            </a:extLst>
          </p:cNvPr>
          <p:cNvSpPr>
            <a:spLocks noGrp="1"/>
          </p:cNvSpPr>
          <p:nvPr>
            <p:ph idx="1"/>
          </p:nvPr>
        </p:nvSpPr>
        <p:spPr>
          <a:xfrm>
            <a:off x="677334" y="240633"/>
            <a:ext cx="8596668" cy="6472988"/>
          </a:xfrm>
        </p:spPr>
        <p:txBody>
          <a:bodyPr/>
          <a:lstStyle/>
          <a:p>
            <a:pPr algn="just"/>
            <a:r>
              <a:rPr lang="ru-RU" sz="2800" dirty="0">
                <a:latin typeface="Times New Roman" panose="02020603050405020304" pitchFamily="18" charset="0"/>
                <a:cs typeface="Times New Roman" panose="02020603050405020304" pitchFamily="18" charset="0"/>
              </a:rPr>
              <a:t>Одновременно с выбором темы формируется цель исследования и задачи. </a:t>
            </a:r>
          </a:p>
          <a:p>
            <a:pPr algn="just"/>
            <a:r>
              <a:rPr lang="ru-RU" sz="2800" dirty="0">
                <a:latin typeface="Times New Roman" panose="02020603050405020304" pitchFamily="18" charset="0"/>
                <a:cs typeface="Times New Roman" panose="02020603050405020304" pitchFamily="18" charset="0"/>
              </a:rPr>
              <a:t>Цель исследования - это тот результат, ради которого автор выполняет данную исследовательскую работу. </a:t>
            </a:r>
          </a:p>
          <a:p>
            <a:pPr algn="just"/>
            <a:r>
              <a:rPr lang="ru-RU" sz="2800" dirty="0">
                <a:latin typeface="Times New Roman" panose="02020603050405020304" pitchFamily="18" charset="0"/>
                <a:cs typeface="Times New Roman" panose="02020603050405020304" pitchFamily="18" charset="0"/>
              </a:rPr>
              <a:t>Задачи - это пошаговые действия, с помощью которых происходит достижение  цели. Поэтому поставленные задачи должны строго соответствовать цели.</a:t>
            </a:r>
          </a:p>
          <a:p>
            <a:pPr algn="just"/>
            <a:r>
              <a:rPr lang="ru-RU" sz="2800" dirty="0">
                <a:latin typeface="Times New Roman" panose="02020603050405020304" pitchFamily="18" charset="0"/>
                <a:cs typeface="Times New Roman" panose="02020603050405020304" pitchFamily="18" charset="0"/>
              </a:rPr>
              <a:t>Обоснование актуальности выбранной темы  обучающийся может дать, ответив на вопрос: «Почему данную проблему надо изучать именно в настоящее время?». </a:t>
            </a:r>
          </a:p>
          <a:p>
            <a:pPr algn="just"/>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97254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AC3ECE-0144-479C-A313-4F86E1E180FD}"/>
              </a:ext>
            </a:extLst>
          </p:cNvPr>
          <p:cNvSpPr>
            <a:spLocks noGrp="1"/>
          </p:cNvSpPr>
          <p:nvPr>
            <p:ph type="title"/>
          </p:nvPr>
        </p:nvSpPr>
        <p:spPr>
          <a:xfrm>
            <a:off x="-382603" y="609600"/>
            <a:ext cx="45719" cy="1320800"/>
          </a:xfrm>
        </p:spPr>
        <p:txBody>
          <a:bodyPr/>
          <a:lstStyle/>
          <a:p>
            <a:endParaRPr lang="ru-RU" dirty="0"/>
          </a:p>
        </p:txBody>
      </p:sp>
      <p:sp>
        <p:nvSpPr>
          <p:cNvPr id="3" name="Объект 2">
            <a:extLst>
              <a:ext uri="{FF2B5EF4-FFF2-40B4-BE49-F238E27FC236}">
                <a16:creationId xmlns:a16="http://schemas.microsoft.com/office/drawing/2014/main" id="{B7F75A5B-FA41-4EAC-A396-26A0C5E8422C}"/>
              </a:ext>
            </a:extLst>
          </p:cNvPr>
          <p:cNvSpPr>
            <a:spLocks noGrp="1"/>
          </p:cNvSpPr>
          <p:nvPr>
            <p:ph idx="1"/>
          </p:nvPr>
        </p:nvSpPr>
        <p:spPr>
          <a:xfrm>
            <a:off x="677334" y="108284"/>
            <a:ext cx="8596668" cy="6641431"/>
          </a:xfrm>
        </p:spPr>
        <p:txBody>
          <a:bodyPr/>
          <a:lstStyle/>
          <a:p>
            <a:pPr algn="just"/>
            <a:r>
              <a:rPr lang="ru-RU" sz="2800" dirty="0">
                <a:latin typeface="Times New Roman" panose="02020603050405020304" pitchFamily="18" charset="0"/>
                <a:cs typeface="Times New Roman" panose="02020603050405020304" pitchFamily="18" charset="0"/>
              </a:rPr>
              <a:t>Следующий этап - определение объекта и предмета исследования.  Под объектом исследования понимают процесс или явление, порождающее проблемную ситуацию, а именно то, на что направлена исследовательская деятельность.  </a:t>
            </a:r>
          </a:p>
          <a:p>
            <a:pPr algn="just"/>
            <a:r>
              <a:rPr lang="ru-RU" sz="2800" dirty="0">
                <a:latin typeface="Times New Roman" panose="02020603050405020304" pitchFamily="18" charset="0"/>
                <a:cs typeface="Times New Roman" panose="02020603050405020304" pitchFamily="18" charset="0"/>
              </a:rPr>
              <a:t>Предмет исследования - это конкретная часть объекта, внутри которого ведется поиск. Предметом исследования могут быть явления в целом, их отдельные стороны, аспекты и отношения между отдельными сторонами и целым. Именно предмет исследования определяет тему работы.</a:t>
            </a:r>
          </a:p>
          <a:p>
            <a:pPr algn="just"/>
            <a:r>
              <a:rPr lang="ru-RU" sz="2800" dirty="0">
                <a:latin typeface="Times New Roman" panose="02020603050405020304" pitchFamily="18" charset="0"/>
                <a:cs typeface="Times New Roman" panose="02020603050405020304" pitchFamily="18" charset="0"/>
              </a:rPr>
              <a:t>В исследовании важно выделить гипотезу (предположение), которая в ходе работы будет либо подтверждена, либо опровергнута.</a:t>
            </a:r>
          </a:p>
          <a:p>
            <a:endParaRPr lang="ru-RU" dirty="0"/>
          </a:p>
        </p:txBody>
      </p:sp>
    </p:spTree>
    <p:extLst>
      <p:ext uri="{BB962C8B-B14F-4D97-AF65-F5344CB8AC3E}">
        <p14:creationId xmlns:p14="http://schemas.microsoft.com/office/powerpoint/2010/main" val="2728983434"/>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TotalTime>
  <Words>490</Words>
  <Application>Microsoft Office PowerPoint</Application>
  <PresentationFormat>Широкоэкранный</PresentationFormat>
  <Paragraphs>63</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Times New Roman</vt:lpstr>
      <vt:lpstr>Trebuchet MS</vt:lpstr>
      <vt:lpstr>Wingdings 3</vt:lpstr>
      <vt:lpstr>Аспект</vt:lpstr>
      <vt:lpstr>Роль исследовательской деятельности в развитии познавательной активности обучающихся в учреждениях дополнительного образования </vt:lpstr>
      <vt:lpstr>Презентация PowerPoint</vt:lpstr>
      <vt:lpstr>Презентация PowerPoint</vt:lpstr>
      <vt:lpstr>Презентация PowerPoint</vt:lpstr>
      <vt:lpstr>Теперь давайте рассмотрим роль педагога на разных этапах организации исследовательской деятельности ребенка. </vt:lpstr>
      <vt:lpstr>Исследовательская деятельность состоит из этапов, причем отсутствие какого- либо из них приводит к обесцениванию полученных результатов. </vt:lpstr>
      <vt:lpstr>Презентация PowerPoint</vt:lpstr>
      <vt:lpstr>Презентация PowerPoint</vt:lpstr>
      <vt:lpstr>Презентация PowerPoint</vt:lpstr>
      <vt:lpstr>Презентация PowerPoint</vt:lpstr>
      <vt:lpstr>Особое внимание следует уделить определению научной новизны исследования. Следует подсказать начинающему исследователю, что, говоря о новизне, ему важно определить, какую новую научную информацию он получил в ходе работы над темой исследования.   </vt:lpstr>
      <vt:lpstr>Весь процесс исследования состоит из:  </vt:lpstr>
      <vt:lpstr>Представление исследовательской работы: </vt:lpstr>
      <vt:lpstr>Презентация PowerPoint</vt:lpstr>
      <vt:lpstr>Организация исследовательской работы с обучающимися в учреждениях дополнительного образования предъявляет к педагогу дополнительного образования следующие требования: </vt:lpstr>
      <vt:lpstr>Презентация PowerPoint</vt:lpstr>
      <vt:lpstr>ЛИТЕРАТУРА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Роль исследовательской деятельности в развитии познавательной активности обучающихся в учреждениях дополнительного образования </dc:title>
  <dc:creator>Светлана</dc:creator>
  <cp:lastModifiedBy>Светлана</cp:lastModifiedBy>
  <cp:revision>4</cp:revision>
  <dcterms:created xsi:type="dcterms:W3CDTF">2021-07-06T06:42:48Z</dcterms:created>
  <dcterms:modified xsi:type="dcterms:W3CDTF">2021-07-06T07:15:50Z</dcterms:modified>
</cp:coreProperties>
</file>