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77" r:id="rId14"/>
    <p:sldId id="269" r:id="rId15"/>
    <p:sldId id="270" r:id="rId16"/>
    <p:sldId id="278" r:id="rId17"/>
    <p:sldId id="279" r:id="rId18"/>
    <p:sldId id="271" r:id="rId19"/>
    <p:sldId id="280" r:id="rId20"/>
    <p:sldId id="272" r:id="rId21"/>
    <p:sldId id="273" r:id="rId22"/>
    <p:sldId id="274" r:id="rId23"/>
    <p:sldId id="275" r:id="rId24"/>
    <p:sldId id="276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63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09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542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208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210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03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060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937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88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47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2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0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651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626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43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49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64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1E27685-7A1F-4AE8-9154-9494E89DD760}" type="datetimeFigureOut">
              <a:rPr lang="ru-RU" smtClean="0"/>
              <a:t>06.07.2021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DA27C-D56C-4F6A-9CCD-6337F24FD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1784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308124-72AD-46B2-A637-DC0DF19BF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218" y="493295"/>
            <a:ext cx="10515600" cy="3924801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образовательный маршрут для педагога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3E7758-6EC8-476A-AFC2-4BB8579C9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00B0F0"/>
          </a:solidFill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Муниципальное бюджетное образовательное учреждение Катангский Центр дополнительного образования</a:t>
            </a:r>
          </a:p>
          <a:p>
            <a:pPr algn="ctr"/>
            <a:r>
              <a:rPr lang="ru-RU" dirty="0" err="1">
                <a:solidFill>
                  <a:schemeClr val="tx1"/>
                </a:solidFill>
              </a:rPr>
              <a:t>С.Ербогачен</a:t>
            </a:r>
            <a:r>
              <a:rPr lang="ru-RU" dirty="0">
                <a:solidFill>
                  <a:schemeClr val="tx1"/>
                </a:solidFill>
              </a:rPr>
              <a:t> 2021г.</a:t>
            </a:r>
          </a:p>
        </p:txBody>
      </p:sp>
    </p:spTree>
    <p:extLst>
      <p:ext uri="{BB962C8B-B14F-4D97-AF65-F5344CB8AC3E}">
        <p14:creationId xmlns:p14="http://schemas.microsoft.com/office/powerpoint/2010/main" val="70402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4EA67C-B0C3-4085-84A7-C2361049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324853"/>
            <a:ext cx="8825660" cy="1227221"/>
          </a:xfrm>
        </p:spPr>
        <p:txBody>
          <a:bodyPr/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образовательный маршрут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Общие сведения о педагоге: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CAFAB9-E8BD-4031-A5A8-622927FB2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4" y="2358189"/>
            <a:ext cx="8825659" cy="327959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D497B1E1-7F1D-4265-AA38-C7A850225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495387"/>
              </p:ext>
            </p:extLst>
          </p:nvPr>
        </p:nvGraphicFramePr>
        <p:xfrm>
          <a:off x="1118937" y="2358189"/>
          <a:ext cx="9041063" cy="4066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8912">
                  <a:extLst>
                    <a:ext uri="{9D8B030D-6E8A-4147-A177-3AD203B41FA5}">
                      <a16:colId xmlns:a16="http://schemas.microsoft.com/office/drawing/2014/main" val="2577288442"/>
                    </a:ext>
                  </a:extLst>
                </a:gridCol>
                <a:gridCol w="4582151">
                  <a:extLst>
                    <a:ext uri="{9D8B030D-6E8A-4147-A177-3AD203B41FA5}">
                      <a16:colId xmlns:a16="http://schemas.microsoft.com/office/drawing/2014/main" val="3518853692"/>
                    </a:ext>
                  </a:extLst>
                </a:gridCol>
              </a:tblGrid>
              <a:tr h="798897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ФИО педагога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830511"/>
                  </a:ext>
                </a:extLst>
              </a:tr>
              <a:tr h="798897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965177"/>
                  </a:ext>
                </a:extLst>
              </a:tr>
              <a:tr h="798897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Стаж педагогической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работы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265020"/>
                  </a:ext>
                </a:extLst>
              </a:tr>
              <a:tr h="798897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Квалификационная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категория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829912"/>
                  </a:ext>
                </a:extLst>
              </a:tr>
              <a:tr h="798897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Курсы повышения</a:t>
                      </a:r>
                    </a:p>
                    <a:p>
                      <a:r>
                        <a:rPr lang="ru-RU" sz="24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квалификации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680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019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4EEA2-D07E-446C-8DC8-DDFE45791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16" y="156410"/>
            <a:ext cx="11887200" cy="6581273"/>
          </a:xfrm>
        </p:spPr>
        <p:txBody>
          <a:bodyPr/>
          <a:lstStyle/>
          <a:p>
            <a:r>
              <a:rPr lang="ru-RU" dirty="0"/>
              <a:t>2. Цель и задачи профессионального развития:</a:t>
            </a:r>
            <a:br>
              <a:rPr lang="ru-RU" dirty="0"/>
            </a:br>
            <a:r>
              <a:rPr lang="ru-RU" dirty="0"/>
              <a:t>____________________________________________________________________________________________</a:t>
            </a:r>
            <a:br>
              <a:rPr lang="ru-RU" dirty="0"/>
            </a:br>
            <a:r>
              <a:rPr lang="ru-RU" dirty="0"/>
              <a:t>____________________________________________________________________________________________</a:t>
            </a:r>
            <a:br>
              <a:rPr lang="ru-RU" dirty="0"/>
            </a:br>
            <a:r>
              <a:rPr lang="ru-RU" dirty="0"/>
              <a:t>____________________________________________________________________________________________</a:t>
            </a:r>
            <a:br>
              <a:rPr lang="ru-RU" dirty="0"/>
            </a:br>
            <a:r>
              <a:rPr lang="ru-RU" dirty="0"/>
              <a:t>____________________________________________________________________________________________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921B6C-84D6-47EA-9DB4-43C6691A1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685801" y="4777381"/>
            <a:ext cx="84221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1648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04D23-7B00-4420-A5C5-FE6D9DAA7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74" y="156411"/>
            <a:ext cx="11827042" cy="6436894"/>
          </a:xfrm>
        </p:spPr>
        <p:txBody>
          <a:bodyPr/>
          <a:lstStyle/>
          <a:p>
            <a:r>
              <a:rPr lang="ru-RU" dirty="0"/>
              <a:t>3. Диагностика, оценка и самооценка</a:t>
            </a:r>
            <a:br>
              <a:rPr lang="ru-RU" dirty="0"/>
            </a:br>
            <a:r>
              <a:rPr lang="ru-RU" sz="2400" dirty="0"/>
              <a:t>________________________________________________________________________________________________________________________________________________________</a:t>
            </a:r>
            <a:br>
              <a:rPr lang="ru-RU" sz="2400" dirty="0"/>
            </a:br>
            <a:r>
              <a:rPr lang="ru-RU" sz="2400" dirty="0"/>
              <a:t>____________________________________________________________________________</a:t>
            </a:r>
            <a:br>
              <a:rPr lang="ru-RU" dirty="0"/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этап. Диагностика, оценка и самооценка своего профессионализма,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мастерства (личностные качества; профессиональная компетентность: умение ставить цели, определять задачи педагогической деятельности, осуществлять отбор адекватного содержания</a:t>
            </a:r>
            <a:r>
              <a:rPr lang="ru-RU" sz="2800" dirty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и средств его реализации, осуществлять контроль и оценку полученных результатов). На этом этапе происходит самоопределение педагога на основе данных диагностического исследования, определение направления работы (по желанию педагога или по заказу организации, в которой он работает); подбор и изучение ресурсов по выбранному направлению работы.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1DDC92-08CD-49A8-847D-837868019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601580" y="4777381"/>
            <a:ext cx="132347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452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E9CD5-C07F-4381-B2F8-8BF1C9DEF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" y="144378"/>
            <a:ext cx="11923294" cy="6533147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диагностик: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диагностика мотивационной структуры личности (автор В.Э.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Мильман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позволяет выявлять некоторые устойчивые тенденции личности: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общую и творческую активность, стремление к общению, обеспечению</a:t>
            </a:r>
            <a:br>
              <a:rPr lang="ru-RU" sz="2800" dirty="0"/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комфорта и социального статуса и др. На основе всех ответов можно составить суждение о рабочей (деловой) и общежитейской направленности личности;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личностный опросник на готовность к переменам, методика особенно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эффективна при рассмотрении стрессовых ситуаций, возникающих в связи с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инновациями, поскольку никому не удается полностью справляться с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переменами.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783616-7111-4F0A-9A9E-21223DBF9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601579" y="4777381"/>
            <a:ext cx="72190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7281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A5D670-1361-4891-90F9-4B111117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9" y="156411"/>
            <a:ext cx="11863135" cy="1311442"/>
          </a:xfrm>
        </p:spPr>
        <p:txBody>
          <a:bodyPr/>
          <a:lstStyle/>
          <a:p>
            <a:pPr algn="ctr"/>
            <a:r>
              <a:rPr lang="ru-RU" dirty="0"/>
              <a:t>4. Профессиональное развитие: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C16D9-1864-49AF-B72D-138FD38CF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144379" y="1720516"/>
            <a:ext cx="11947358" cy="4981073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0A55CEB-4D13-4E37-A98C-218606A9A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717868"/>
              </p:ext>
            </p:extLst>
          </p:nvPr>
        </p:nvGraphicFramePr>
        <p:xfrm>
          <a:off x="228601" y="2057400"/>
          <a:ext cx="11634531" cy="4519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171">
                  <a:extLst>
                    <a:ext uri="{9D8B030D-6E8A-4147-A177-3AD203B41FA5}">
                      <a16:colId xmlns:a16="http://schemas.microsoft.com/office/drawing/2014/main" val="2827515933"/>
                    </a:ext>
                  </a:extLst>
                </a:gridCol>
                <a:gridCol w="2374090">
                  <a:extLst>
                    <a:ext uri="{9D8B030D-6E8A-4147-A177-3AD203B41FA5}">
                      <a16:colId xmlns:a16="http://schemas.microsoft.com/office/drawing/2014/main" val="89478133"/>
                    </a:ext>
                  </a:extLst>
                </a:gridCol>
                <a:gridCol w="2374090">
                  <a:extLst>
                    <a:ext uri="{9D8B030D-6E8A-4147-A177-3AD203B41FA5}">
                      <a16:colId xmlns:a16="http://schemas.microsoft.com/office/drawing/2014/main" val="3925747428"/>
                    </a:ext>
                  </a:extLst>
                </a:gridCol>
                <a:gridCol w="2374090">
                  <a:extLst>
                    <a:ext uri="{9D8B030D-6E8A-4147-A177-3AD203B41FA5}">
                      <a16:colId xmlns:a16="http://schemas.microsoft.com/office/drawing/2014/main" val="2781109941"/>
                    </a:ext>
                  </a:extLst>
                </a:gridCol>
                <a:gridCol w="2374090">
                  <a:extLst>
                    <a:ext uri="{9D8B030D-6E8A-4147-A177-3AD203B41FA5}">
                      <a16:colId xmlns:a16="http://schemas.microsoft.com/office/drawing/2014/main" val="2503794524"/>
                    </a:ext>
                  </a:extLst>
                </a:gridCol>
              </a:tblGrid>
              <a:tr h="1139993"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Формы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профессионального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Предметные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компетенции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(направление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преподавания)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Общепедагогические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компетенции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Специальные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компетенции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790368"/>
                  </a:ext>
                </a:extLst>
              </a:tr>
              <a:tr h="1139993"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Курсы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переподготовки и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повышения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квалификации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935307"/>
                  </a:ext>
                </a:extLst>
              </a:tr>
              <a:tr h="678581"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Краткосрочные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семинары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890389"/>
                  </a:ext>
                </a:extLst>
              </a:tr>
              <a:tr h="1139993"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 с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участием разных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субъектов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15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727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B9A3AE-5096-427F-9651-90FE5EEB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74" y="96253"/>
            <a:ext cx="11827042" cy="65692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89F8D5-F48E-47C7-9B18-119FF8470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818147" y="4777381"/>
            <a:ext cx="312822" cy="8604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D84C774-010F-4DDB-95FC-758C1E7AE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8384"/>
              </p:ext>
            </p:extLst>
          </p:nvPr>
        </p:nvGraphicFramePr>
        <p:xfrm>
          <a:off x="264696" y="192505"/>
          <a:ext cx="11514220" cy="6280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5093">
                  <a:extLst>
                    <a:ext uri="{9D8B030D-6E8A-4147-A177-3AD203B41FA5}">
                      <a16:colId xmlns:a16="http://schemas.microsoft.com/office/drawing/2014/main" val="2966483873"/>
                    </a:ext>
                  </a:extLst>
                </a:gridCol>
                <a:gridCol w="1140595">
                  <a:extLst>
                    <a:ext uri="{9D8B030D-6E8A-4147-A177-3AD203B41FA5}">
                      <a16:colId xmlns:a16="http://schemas.microsoft.com/office/drawing/2014/main" val="2412433719"/>
                    </a:ext>
                  </a:extLst>
                </a:gridCol>
                <a:gridCol w="2302844">
                  <a:extLst>
                    <a:ext uri="{9D8B030D-6E8A-4147-A177-3AD203B41FA5}">
                      <a16:colId xmlns:a16="http://schemas.microsoft.com/office/drawing/2014/main" val="1511914328"/>
                    </a:ext>
                  </a:extLst>
                </a:gridCol>
                <a:gridCol w="2302844">
                  <a:extLst>
                    <a:ext uri="{9D8B030D-6E8A-4147-A177-3AD203B41FA5}">
                      <a16:colId xmlns:a16="http://schemas.microsoft.com/office/drawing/2014/main" val="1817267963"/>
                    </a:ext>
                  </a:extLst>
                </a:gridCol>
                <a:gridCol w="2302844">
                  <a:extLst>
                    <a:ext uri="{9D8B030D-6E8A-4147-A177-3AD203B41FA5}">
                      <a16:colId xmlns:a16="http://schemas.microsoft.com/office/drawing/2014/main" val="499646847"/>
                    </a:ext>
                  </a:extLst>
                </a:gridCol>
              </a:tblGrid>
              <a:tr h="489991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Участие в ММО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109893"/>
                  </a:ext>
                </a:extLst>
              </a:tr>
              <a:tr h="1128494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Участие в конкурсах</a:t>
                      </a:r>
                    </a:p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профессионального</a:t>
                      </a:r>
                    </a:p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мастерства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046244"/>
                  </a:ext>
                </a:extLst>
              </a:tr>
              <a:tr h="489991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Самообразование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967191"/>
                  </a:ext>
                </a:extLst>
              </a:tr>
              <a:tr h="786526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Дистанционное</a:t>
                      </a:r>
                    </a:p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обучение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72264"/>
                  </a:ext>
                </a:extLst>
              </a:tr>
              <a:tr h="1470462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Обобщение и</a:t>
                      </a:r>
                    </a:p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распространение</a:t>
                      </a:r>
                    </a:p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профессионального</a:t>
                      </a:r>
                    </a:p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опыта работы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62689"/>
                  </a:ext>
                </a:extLst>
              </a:tr>
              <a:tr h="786526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Работа в творческих</a:t>
                      </a:r>
                    </a:p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группах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655763"/>
                  </a:ext>
                </a:extLst>
              </a:tr>
              <a:tr h="1128494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Другие формы</a:t>
                      </a:r>
                    </a:p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повышения</a:t>
                      </a:r>
                    </a:p>
                    <a:p>
                      <a:pPr algn="ctr"/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квалификации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347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63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E85B2-418F-4A39-B20E-766FFAE7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9" y="108284"/>
            <a:ext cx="11899231" cy="6581273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этап. Составление маршрута профессионального развития,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включающего в себя образовательные траектории, условия для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выбранного направления в педагогической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(курсы повышения квалификации; посещение семинаров и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открытых занятий в Центре; в организациях муниципалитета и т. д.; изучение мастер-классов в Интернет-ресурсах; консультации методистов своего ОО, методических центров; создание творческих групп или объединение в группы с коллегами со смежными темами; наставничество; дистанционное обучение, деловые игры, решение кейсов).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CA95A9-35A1-45E6-8562-F7AF5B218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625641" y="4777381"/>
            <a:ext cx="45719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793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728F0D-4D22-4CA3-B306-6E9D1591C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347" y="168442"/>
            <a:ext cx="11911263" cy="6569242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этап. Для реализации индивидуального образовательного маршрута создается открытое образовательное пространство, где осуществляется профессиональное взаимодействие, рефлексия и коррекция собственной деятельности.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Показателями открытого образовательного пространства являются: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многообразие и вариативность образовательных предложений (форм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поддержки, содержания образования, педагогических технологий и т. д.);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возможности реализации образовательных предложений в качестве ресурсов для построения индивидуального образовательного маршрута.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B4BDB2-B129-4B35-9046-3F8273E94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697831" y="4777381"/>
            <a:ext cx="192505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407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8D32D2-3466-4E4C-A42D-09DEF889E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05" y="240632"/>
            <a:ext cx="11766883" cy="6448926"/>
          </a:xfrm>
        </p:spPr>
        <p:txBody>
          <a:bodyPr/>
          <a:lstStyle/>
          <a:p>
            <a:r>
              <a:rPr lang="ru-RU" dirty="0"/>
              <a:t>5. Рефлексия (достигнутый результат)</a:t>
            </a:r>
            <a:br>
              <a:rPr lang="ru-RU" dirty="0"/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</a:t>
            </a:r>
            <a:br>
              <a:rPr lang="ru-RU" dirty="0"/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этап. Рефлексивный анализ реализации индивидуального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маршрута,</a:t>
            </a:r>
            <a:r>
              <a:rPr lang="ru-RU" dirty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результатов: как разработанных материалов, так и сформированных личностно-профессиональных компетентностей. Рефлексивный анализ целесообразно проводить два раза в год, предусматривая своевременную коррекцию. Предметом рефлексии становится деятельность педагога по реализации индивидуального образовательного маршрута</a:t>
            </a:r>
            <a:r>
              <a:rPr lang="ru-RU" dirty="0"/>
              <a:t>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8BB1EB-B343-4301-93A4-45A0F879D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671360" y="4777381"/>
            <a:ext cx="45719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827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9C95E6-1B92-4C27-8A36-2C6A51CE2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347" y="0"/>
            <a:ext cx="11971421" cy="6725653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алгоритм отличается универсальностью, поэтому начать работу по его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составлению можно с любого этапа.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34B121-8BE8-4CDE-AB6B-F77A6386C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589548" y="4777381"/>
            <a:ext cx="72189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879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AD199-7F2D-4DF8-B729-AF60CF02E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28601"/>
            <a:ext cx="10335202" cy="6424862"/>
          </a:xfrm>
        </p:spPr>
        <p:txBody>
          <a:bodyPr/>
          <a:lstStyle/>
          <a:p>
            <a:pPr algn="just"/>
            <a:r>
              <a:rPr lang="ru-RU" sz="3200" dirty="0"/>
              <a:t>Педагог дополнительного образования – </a:t>
            </a:r>
            <a:r>
              <a:rPr lang="ru-RU" sz="2800" dirty="0"/>
              <a:t>ведущая фигура в повышении качества образования в системе дополнительного образования. Преимущества дополнительного образования – отсутствие стандартов в реализации программ, добровольность, вариативность, адаптивность к возникающим изменениям – увеличивают роль и значение педагога, как субъекта образовательного процесса, а следовательно, и уровень его квалификации становиться более важным показателем качества образования. Поэтому, сегодня вопрос личностно-профессионального роста – ключевой для организаций дополнительного образования.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DE098C-C101-4E20-9730-D15A6F332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818147" y="4777381"/>
            <a:ext cx="180473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80019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2E493B-BC62-4CA4-AB32-494D9819F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665" y="204536"/>
            <a:ext cx="11629724" cy="6485021"/>
          </a:xfrm>
        </p:spPr>
        <p:txBody>
          <a:bodyPr/>
          <a:lstStyle/>
          <a:p>
            <a:pPr algn="ctr"/>
            <a:r>
              <a:rPr lang="ru-RU" dirty="0"/>
              <a:t>Индивидуальный образовательный маршрут педагога –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br>
              <a:rPr lang="ru-RU" dirty="0"/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целенаправленная проектируемая дифференцированная образовательная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программа, обеспечивающая позиции субъекта выбора, разработки 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личной программы развития при осуществлении методического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его профессионального развития.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– развитие профессиональной компетентности педагога.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4C7BEE-F942-4B96-865B-792A22580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577515" y="4777381"/>
            <a:ext cx="45719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3363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D1071A-89A1-4548-B4FD-24A18B655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05" y="132346"/>
            <a:ext cx="11863137" cy="6545179"/>
          </a:xfrm>
        </p:spPr>
        <p:txBody>
          <a:bodyPr/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Характерным для индивидуального образовательного маршрута является то, что в нём полнее отражаются личные образовательные потребности педагога, большее место отводится самообразованию и овладению новыми профессиональными компетенциями.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индивидуальном образовательном маршруте отражаются четыре основных направления деятельности по развитию профессиональной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 педагогов: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Нормативно-правовое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Научно-методическое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Психолого-педагогическое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Организационно-методическое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обозначенным направлениям определяются цели,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содержание, формы, методы работы педагога по развитию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компетентности на текущий учебный год.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E6DCCE-822A-47F8-B989-E6714CD94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577515" y="4777381"/>
            <a:ext cx="156410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109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DB05AF-2E2E-4BC8-8F0B-BBBE914B8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обучения педагогического состава ЦДО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– опережающее формирование профессиональной компетентности работников, необходимой для эффективного решения текущих и стратегических целей Центра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89AE8E-AF7C-408D-AF12-CF68431D2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647298" y="4827208"/>
            <a:ext cx="45719" cy="319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A444910-700D-49EB-94BB-C69CD933F3D5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 flipH="1">
            <a:off x="-601579" y="5640256"/>
            <a:ext cx="228600" cy="76502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3084F723-A85D-478D-BE2C-107C5C28D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5616" y="4487776"/>
            <a:ext cx="2930525" cy="659189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82C285D7-4FEA-4981-BD47-7089246F4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2766" y="4487775"/>
            <a:ext cx="2873375" cy="1122407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86DB5E71-C608-440C-9766-07EBB56966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14191" y="4487776"/>
            <a:ext cx="2930525" cy="11224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769F1D7-D119-4ED3-92A0-C748DFE8921D}"/>
              </a:ext>
            </a:extLst>
          </p:cNvPr>
          <p:cNvPicPr>
            <a:picLocks noGrp="1" noChangeAspect="1"/>
          </p:cNvPicPr>
          <p:nvPr>
            <p:ph type="pic" idx="21"/>
          </p:nvPr>
        </p:nvPicPr>
        <p:blipFill>
          <a:blip r:embed="rId4"/>
          <a:srcRect t="7468" b="7468"/>
          <a:stretch>
            <a:fillRect/>
          </a:stretch>
        </p:blipFill>
        <p:spPr>
          <a:xfrm>
            <a:off x="3883209" y="2140344"/>
            <a:ext cx="2930525" cy="1784684"/>
          </a:xfrm>
          <a:prstGeom prst="rect">
            <a:avLst/>
          </a:prstGeom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FEFC90-D1DC-4BDF-B5D1-EC257CFC8BEC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541421" y="5859379"/>
            <a:ext cx="9509413" cy="545902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Профессиональный потенциал работников ОО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F0BEB91E-7A5A-4856-8D38-88728343BA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7074" y="4487776"/>
            <a:ext cx="2783760" cy="1122406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AC144CD4-6AED-4144-B2B9-9EE1623CAA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24700" y="4487776"/>
            <a:ext cx="2932113" cy="11224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7BC73B13-BF47-4661-9015-F3961D902F42}"/>
              </a:ext>
            </a:extLst>
          </p:cNvPr>
          <p:cNvPicPr>
            <a:picLocks noGrp="1" noChangeAspect="1"/>
          </p:cNvPicPr>
          <p:nvPr>
            <p:ph type="pic" idx="22"/>
          </p:nvPr>
        </p:nvPicPr>
        <p:blipFill>
          <a:blip r:embed="rId6"/>
          <a:srcRect t="17326" b="17326"/>
          <a:stretch>
            <a:fillRect/>
          </a:stretch>
        </p:blipFill>
        <p:spPr>
          <a:xfrm>
            <a:off x="7124699" y="2209800"/>
            <a:ext cx="2932113" cy="1784684"/>
          </a:xfrm>
          <a:prstGeom prst="rect">
            <a:avLst/>
          </a:prstGeom>
        </p:spPr>
      </p:pic>
      <p:sp>
        <p:nvSpPr>
          <p:cNvPr id="11" name="Текст 10">
            <a:extLst>
              <a:ext uri="{FF2B5EF4-FFF2-40B4-BE49-F238E27FC236}">
                <a16:creationId xmlns:a16="http://schemas.microsoft.com/office/drawing/2014/main" id="{E1BB1B4B-33DF-4FCB-BA62-CA8608CA69F8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12657219" y="5640255"/>
            <a:ext cx="228601" cy="765026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13" name="Group 4">
            <a:extLst>
              <a:ext uri="{FF2B5EF4-FFF2-40B4-BE49-F238E27FC236}">
                <a16:creationId xmlns:a16="http://schemas.microsoft.com/office/drawing/2014/main" id="{115E81BF-0905-49DD-B59A-68383F6C660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52463" y="2030412"/>
            <a:ext cx="2968625" cy="2707480"/>
            <a:chOff x="411" y="1279"/>
            <a:chExt cx="1870" cy="1399"/>
          </a:xfrm>
        </p:grpSpPr>
        <p:sp>
          <p:nvSpPr>
            <p:cNvPr id="14" name="AutoShape 3">
              <a:extLst>
                <a:ext uri="{FF2B5EF4-FFF2-40B4-BE49-F238E27FC236}">
                  <a16:creationId xmlns:a16="http://schemas.microsoft.com/office/drawing/2014/main" id="{003B84C3-8470-410A-A08C-8B3A2751F73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11" y="1392"/>
              <a:ext cx="1852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F2831D0C-7070-47F6-89FA-24A5FC7640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" y="1279"/>
              <a:ext cx="1870" cy="1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Левая фигурная скобка 22">
            <a:extLst>
              <a:ext uri="{FF2B5EF4-FFF2-40B4-BE49-F238E27FC236}">
                <a16:creationId xmlns:a16="http://schemas.microsoft.com/office/drawing/2014/main" id="{F85A8B69-B55F-4CE8-9503-A35CCF69C7F0}"/>
              </a:ext>
            </a:extLst>
          </p:cNvPr>
          <p:cNvSpPr/>
          <p:nvPr/>
        </p:nvSpPr>
        <p:spPr>
          <a:xfrm rot="16200000">
            <a:off x="6723850" y="1117334"/>
            <a:ext cx="545901" cy="61080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Левая фигурная скобка 23">
            <a:extLst>
              <a:ext uri="{FF2B5EF4-FFF2-40B4-BE49-F238E27FC236}">
                <a16:creationId xmlns:a16="http://schemas.microsoft.com/office/drawing/2014/main" id="{11F5BD05-C9AC-4099-AC94-71F065D7E551}"/>
              </a:ext>
            </a:extLst>
          </p:cNvPr>
          <p:cNvSpPr/>
          <p:nvPr/>
        </p:nvSpPr>
        <p:spPr>
          <a:xfrm rot="16200000">
            <a:off x="5165590" y="1069944"/>
            <a:ext cx="721895" cy="950941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94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D5A6F9-9BEB-4055-BE04-E1951933D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347" y="192505"/>
            <a:ext cx="11839073" cy="6521116"/>
          </a:xfrm>
        </p:spPr>
        <p:txBody>
          <a:bodyPr/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методической работе может осуществляться как через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 формы развития профессиональной компетентности, так и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технологии развития профессиональной компетентности с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активных методов обучения.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Взаимообучение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развитие</a:t>
            </a:r>
            <a:br>
              <a:rPr lang="ru-RU" dirty="0"/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компетентности педагогических работников может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происходить через различные формы презентаций инновационного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опыта (открытые уроки, мастер-классы, презентации на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заседаниях муниципальных методических объединений и семинарах,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проектную деятельность, участие в создании банка научно-методических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разработок и т. п.).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Обмен опытом несомненно важная часть в повышении квалификации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работников. Как сильную сторону в организации обмена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опытом работы педагогического коллектива можно отметить проведение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мастер-классов, которые в последние годы стали традиционными.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07CB5E-D912-4FF0-8D65-26111A576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1034715" y="4777381"/>
            <a:ext cx="132347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636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379479-A37F-43C5-9A62-28EC05BDC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853" y="-84221"/>
            <a:ext cx="11646567" cy="6942221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эффективных форм проверки профессиональной компетентности педагогов является аттестация. В Центре она из нормативно-правовой формы должна стать формой профессионально-личностного совершенствования педагогов, стимулом для творчества и инициативы, повышения результативности педагогической деятельности. Педагоги, прошедшие аттестацию, постоянно поддерживают уровень своей компетентности и мастерства.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Самообразование педагога реализуется через работу с научной и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литературой, посещение 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взаимопосещение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открытых занятий, самодиагностику, самостоятельное освоение инновационных образовательных технологий, разработку проекта и т. д.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E92193-5D00-4BEA-9DDE-5371412D3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721895" y="4777381"/>
            <a:ext cx="60158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5608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41DB25-79E9-4950-9398-C6A13EA05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93" y="108284"/>
            <a:ext cx="11870356" cy="6749716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реализации индивидуального образовательного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маршрута педагога может составить</a:t>
            </a:r>
            <a:r>
              <a:rPr lang="ru-RU" sz="3200" dirty="0"/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основу для раздела «Достижения»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 портфолио педагога, также может быть отражена в портфолио образовательной организации, в которой работает педагог.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профессиональной компетентности педагога несомненно</a:t>
            </a:r>
            <a:br>
              <a:rPr lang="ru-RU" sz="2800" dirty="0"/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связано с повышением качества образования. Профессионально-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компетентный педагог умело передаёт те знания, умения и навыки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обучающимся, которые помогут им в дальнейшей самостоятельной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деятельности, помогут стать достойными людьми,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воспитать человека, гражданина, способного самостоятельно развиваться и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самосовершенствоваться.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AD9BFE-5BEA-4696-8134-31317E483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659331" y="4777381"/>
            <a:ext cx="45719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989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4598D-BC4D-40F3-94EA-8CABF393E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257" y="120316"/>
            <a:ext cx="11615286" cy="6593305"/>
          </a:xfrm>
        </p:spPr>
        <p:txBody>
          <a:bodyPr/>
          <a:lstStyle/>
          <a:p>
            <a:r>
              <a:rPr lang="ru-RU"/>
              <a:t>Таким образом, главное в работе с педагогическими кадрами –</a:t>
            </a:r>
            <a:br>
              <a:rPr lang="ru-RU"/>
            </a:br>
            <a:r>
              <a:rPr lang="ru-RU"/>
              <a:t>оказание реальной, действенной и своевременной помощи педагогам в</a:t>
            </a:r>
            <a:br>
              <a:rPr lang="ru-RU"/>
            </a:br>
            <a:r>
              <a:rPr lang="ru-RU"/>
              <a:t>развитии их мастерства, как сплава профессиональных знаний и умений,</a:t>
            </a:r>
            <a:br>
              <a:rPr lang="ru-RU"/>
            </a:br>
            <a:r>
              <a:rPr lang="ru-RU"/>
              <a:t>необходимых для современного педагога, его свойств, развития, качеств</a:t>
            </a:r>
            <a:br>
              <a:rPr lang="ru-RU"/>
            </a:br>
            <a:r>
              <a:rPr lang="ru-RU"/>
              <a:t>личности.</a:t>
            </a:r>
            <a:br>
              <a:rPr lang="ru-RU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D0F48D-53FE-4653-A794-B7072894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683392" y="4777381"/>
            <a:ext cx="45719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565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A6B7E9-28EF-4F75-AD6A-FDBFF3D42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324853"/>
            <a:ext cx="11466095" cy="6244389"/>
          </a:xfrm>
        </p:spPr>
        <p:txBody>
          <a:bodyPr/>
          <a:lstStyle/>
          <a:p>
            <a:pPr algn="just"/>
            <a:r>
              <a:rPr lang="ru-RU" dirty="0"/>
              <a:t>Усиливает акценты в данном вопросе и государственная политика.</a:t>
            </a:r>
            <a:br>
              <a:rPr lang="ru-RU" dirty="0"/>
            </a:br>
            <a:r>
              <a:rPr lang="ru-RU" dirty="0"/>
              <a:t>Вступил в силу Профессиональный стандарт «Педагог дополнительного</a:t>
            </a:r>
            <a:br>
              <a:rPr lang="ru-RU" dirty="0"/>
            </a:br>
            <a:r>
              <a:rPr lang="ru-RU" dirty="0"/>
              <a:t>образования детей и взрослых», одним из ключевых направлений Концепции</a:t>
            </a:r>
            <a:br>
              <a:rPr lang="ru-RU" dirty="0"/>
            </a:br>
            <a:r>
              <a:rPr lang="ru-RU" dirty="0"/>
              <a:t>развития дополнительного образования является развитие кадрового</a:t>
            </a:r>
            <a:br>
              <a:rPr lang="ru-RU" dirty="0"/>
            </a:br>
            <a:r>
              <a:rPr lang="ru-RU" dirty="0"/>
              <a:t>потенциала.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EBD5A8-367A-4BBF-9ADA-69C2E0BA6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818147" y="4777381"/>
            <a:ext cx="72189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607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F4F4C7-8815-4CFA-AD24-9F401B1E5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05" y="156411"/>
            <a:ext cx="11802979" cy="6485021"/>
          </a:xfrm>
        </p:spPr>
        <p:txBody>
          <a:bodyPr/>
          <a:lstStyle/>
          <a:p>
            <a:pPr algn="just"/>
            <a:r>
              <a:rPr lang="ru-RU" sz="3600" dirty="0"/>
              <a:t>Под работой с педагогическими кадрами в Центре понимается деятельность администрации, руководителей структурных подразделений и методических объединений, методистов по повышению их профессиональной компетентности, педагогического мастерства и</a:t>
            </a:r>
            <a:br>
              <a:rPr lang="ru-RU" sz="3600" dirty="0"/>
            </a:br>
            <a:r>
              <a:rPr lang="ru-RU" sz="3600" dirty="0"/>
              <a:t>квалификации, по сплочению работоспособного, конкурентоспособного коллектива, обеспечивающего функционирование Центра на инновационной основе.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B40027-5F12-4CC0-9E61-B85600C0C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890337" y="4777381"/>
            <a:ext cx="108284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22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FD3F8E-48FB-4C9A-B240-B1141AF1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915" y="84221"/>
            <a:ext cx="11622506" cy="6677526"/>
          </a:xfrm>
        </p:spPr>
        <p:txBody>
          <a:bodyPr/>
          <a:lstStyle/>
          <a:p>
            <a:pPr algn="just"/>
            <a:r>
              <a:rPr lang="ru-RU" sz="3600" dirty="0"/>
              <a:t>Кадровая политика - это целостная система взаимосвязанных мер, направленных на всестороннее повышение педагогического мастерства каждого работника, на развитие и повышение творческого потенциала всего</a:t>
            </a:r>
            <a:br>
              <a:rPr lang="ru-RU" sz="3600" dirty="0"/>
            </a:br>
            <a:r>
              <a:rPr lang="ru-RU" sz="3600" dirty="0"/>
              <a:t>педагогического коллектива в целом, а в конечном итоге – на повышение качества и эффективности образовательной деятельности, рост уровня образованности, воспитанности и развития обучающихся.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14D7AF-6D4A-4745-A7A8-6D2F6AAFD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794083" y="4777381"/>
            <a:ext cx="96251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4545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0AB03-2B94-460C-A472-733259A2A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21" y="192504"/>
            <a:ext cx="12007515" cy="6545179"/>
          </a:xfrm>
        </p:spPr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вышесказанного, можно определить основные пути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профессиональной компетентности педагога: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 участие в работе методических объединений, творческих групп,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 с разработкой различных проектов и представление материалов на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грантовые конкурсы;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 исследовательская и экспериментальная деятельность;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 инновационная деятельность, освоение современных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технологий;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 различные формы педагогической поддержки;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 активное участие в педагогических конкурсах, мастер–классах,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форумах и фестивалях, как очных, так и дистанционных, он-лайн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мероприятиях;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 обобщение и диссеминация собственного педагогического опыта;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 использование ИКТ.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EEC970-E08E-434B-AE45-9BB931F3C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707457" y="4777381"/>
            <a:ext cx="45719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05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1B9FED-6EEF-46DE-A2F4-1A7ECEBD6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17" y="180474"/>
            <a:ext cx="11923294" cy="6533147"/>
          </a:xfrm>
        </p:spPr>
        <p:txBody>
          <a:bodyPr/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образовательный маршрут- это структурированная программа действий педагога на некотором фиксированном этапе работы; это замыслы педагога относительно его собственного продвижения в образовании, оформленные и упорядоченные им, готовые к реализации в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технологиях и в педагогической деятельности.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траектория развития профессиональной компетенции- это персональный путь творческой реализации личностного потенциала каждого педагога в образовании, смысл, значение, цель и компоненты каждого последующего этапа осмыслены, обоснованы и логически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взаимосвязаны.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B70893-8F14-4968-BEFC-9E93E11EC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806115" y="4777381"/>
            <a:ext cx="120315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550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D68428-4CB4-4B58-AFCB-5BD8E333F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80" y="198521"/>
            <a:ext cx="11901639" cy="646095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образовательная траектория педагога может включать такие аспекты как: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вариативные учебные планы и</a:t>
            </a:r>
            <a:r>
              <a:rPr lang="ru-RU" sz="3200" dirty="0"/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программы, определяющие индивидуальный образовательный маршрут;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/>
              <a:t>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педагогические технологии;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/>
              <a:t>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на курсах повышения квалификации</a:t>
            </a:r>
            <a:r>
              <a:rPr lang="ru-RU" sz="3200" dirty="0"/>
              <a:t>;</a:t>
            </a:r>
            <a:br>
              <a:rPr lang="ru-RU" sz="3200" dirty="0"/>
            </a:br>
            <a:r>
              <a:rPr lang="ru-RU" sz="3200" dirty="0"/>
              <a:t>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и распространение опыта через методические объединения разных уровней по вопросам выбранной темы;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посещение семинаров и открытых</a:t>
            </a:r>
            <a:r>
              <a:rPr lang="ru-RU" sz="3200" dirty="0"/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в Центре, в организациях на уровне муниципалитета и т.д.;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4C73F5-7308-4DBB-95DA-6C966B31E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743550" y="4777381"/>
            <a:ext cx="45719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465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57A6E8-668B-4BD6-A568-A4D5594CC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75" y="132346"/>
            <a:ext cx="11757258" cy="6557211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изучение мастер-классов разных уровней (муниципальных, региональных и иных);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творческих групп;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объединение в группы с коллегами со смежными темами (или ранее занимающимися изучением данного вопроса) – наставничество;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СМИ, публикации, участие в телепередачах;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участие в конкурсах профессионального мастерства различного уровня;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самообразование.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D5C384-98FA-4C09-83E2-277C9BDFE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-577515" y="4777381"/>
            <a:ext cx="45719" cy="86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962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242</TotalTime>
  <Words>465</Words>
  <Application>Microsoft Office PowerPoint</Application>
  <PresentationFormat>Широкоэкранный</PresentationFormat>
  <Paragraphs>73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Century Gothic</vt:lpstr>
      <vt:lpstr>Times New Roman</vt:lpstr>
      <vt:lpstr>Wingdings 3</vt:lpstr>
      <vt:lpstr>Ион</vt:lpstr>
      <vt:lpstr>Индивидуальный образовательный маршрут для педагога</vt:lpstr>
      <vt:lpstr>Педагог дополнительного образования – ведущая фигура в повышении качества образования в системе дополнительного образования. Преимущества дополнительного образования – отсутствие стандартов в реализации программ, добровольность, вариативность, адаптивность к возникающим изменениям – увеличивают роль и значение педагога, как субъекта образовательного процесса, а следовательно, и уровень его квалификации становиться более важным показателем качества образования. Поэтому, сегодня вопрос личностно-профессионального роста – ключевой для организаций дополнительного образования.</vt:lpstr>
      <vt:lpstr>Усиливает акценты в данном вопросе и государственная политика. Вступил в силу Профессиональный стандарт «Педагог дополнительного образования детей и взрослых», одним из ключевых направлений Концепции развития дополнительного образования является развитие кадрового потенциала.</vt:lpstr>
      <vt:lpstr>Под работой с педагогическими кадрами в Центре понимается деятельность администрации, руководителей структурных подразделений и методических объединений, методистов по повышению их профессиональной компетентности, педагогического мастерства и квалификации, по сплочению работоспособного, конкурентоспособного коллектива, обеспечивающего функционирование Центра на инновационной основе.</vt:lpstr>
      <vt:lpstr>Кадровая политика - это целостная система взаимосвязанных мер, направленных на всестороннее повышение педагогического мастерства каждого работника, на развитие и повышение творческого потенциала всего педагогического коллектива в целом, а в конечном итоге – на повышение качества и эффективности образовательной деятельности, рост уровня образованности, воспитанности и развития обучающихся.</vt:lpstr>
      <vt:lpstr>Исходя из вышесказанного, можно определить основные пути развития профессиональной компетентности педагога:  участие в работе методических объединений, творческих групп, связанных с разработкой различных проектов и представление материалов на грантовые конкурсы;  исследовательская и экспериментальная деятельность;  инновационная деятельность, освоение современных педагогических технологий;  различные формы педагогической поддержки;  активное участие в педагогических конкурсах, мастер–классах, форумах и фестивалях, как очных, так и дистанционных, он-лайн мероприятиях;  обобщение и диссеминация собственного педагогического опыта;  использование ИКТ.</vt:lpstr>
      <vt:lpstr>Индивидуальный образовательный маршрут- это структурированная программа действий педагога на некотором фиксированном этапе работы; это замыслы педагога относительно его собственного продвижения в образовании, оформленные и упорядоченные им, готовые к реализации в педагогических технологиях и в педагогической деятельности. Индивидуальная траектория развития профессиональной компетенции- это персональный путь творческой реализации личностного потенциала каждого педагога в образовании, смысл, значение, цель и компоненты каждого последующего этапа осмыслены, обоснованы и логически взаимосвязаны.</vt:lpstr>
      <vt:lpstr>Индивидуальная образовательная траектория педагога может включать такие аспекты как:   вариативные учебные планы и образовательные программы, определяющие индивидуальный образовательный маршрут;  специальные педагогические технологии;  обучение на курсах повышения квалификации;  обобщение и распространение опыта через методические объединения разных уровней по вопросам выбранной темы;  посещение семинаров и открытых занятий в Центре, в организациях на уровне муниципалитета и т.д.; </vt:lpstr>
      <vt:lpstr> изучение мастер-классов разных уровней (муниципальных, региональных и иных);  создание творческих групп;  объединение в группы с коллегами со смежными темами (или ранее занимающимися изучением данного вопроса) – наставничество;  СМИ, публикации, участие в телепередачах;  участие в конкурсах профессионального мастерства различного уровня;  самообразование.</vt:lpstr>
      <vt:lpstr>Индивидуальный образовательный маршрут 1. Общие сведения о педагоге:</vt:lpstr>
      <vt:lpstr>2. Цель и задачи профессионального развития: ____________________________________________________________________________________________ ____________________________________________________________________________________________ ____________________________________________________________________________________________ ____________________________________________________________________________________________</vt:lpstr>
      <vt:lpstr>3. Диагностика, оценка и самооценка ________________________________________________________________________________________________________________________________________________________ ____________________________________________________________________________ 1 этап. Диагностика, оценка и самооценка своего профессионализма, мастерства (личностные качества; профессиональная компетентность: умение ставить цели, определять задачи педагогической деятельности, осуществлять отбор адекватного содержания образования и средств его реализации, осуществлять контроль и оценку полученных результатов). На этом этапе происходит самоопределение педагога на основе данных диагностического исследования, определение направления работы (по желанию педагога или по заказу организации, в которой он работает); подбор и изучение ресурсов по выбранному направлению работы.</vt:lpstr>
      <vt:lpstr>Примеры диагностик:  - диагностика мотивационной структуры личности (автор В.Э. Мильман). Методика позволяет выявлять некоторые устойчивые тенденции личности: общую и творческую активность, стремление к общению, обеспечению комфорта и социального статуса и др. На основе всех ответов можно составить суждение о рабочей (деловой) и общежитейской направленности личности; - личностный опросник на готовность к переменам, методика особенно эффективна при рассмотрении стрессовых ситуаций, возникающих в связи с инновациями, поскольку никому не удается полностью справляться с переменами. </vt:lpstr>
      <vt:lpstr>4. Профессиональное развитие:</vt:lpstr>
      <vt:lpstr>Презентация PowerPoint</vt:lpstr>
      <vt:lpstr>2 этап. Составление маршрута профессионального развития, включающего в себя образовательные траектории, условия для осуществления выбранного направления в педагогической деятельности (курсы повышения квалификации; посещение семинаров и открытых занятий в Центре; в организациях муниципалитета и т. д.; изучение мастер-классов в Интернет-ресурсах; консультации методистов своего ОО, методических центров; создание творческих групп или объединение в группы с коллегами со смежными темами; наставничество; дистанционное обучение, деловые игры, решение кейсов). </vt:lpstr>
      <vt:lpstr>3 этап. Для реализации индивидуального образовательного маршрута создается открытое образовательное пространство, где осуществляется профессиональное взаимодействие, рефлексия и коррекция собственной деятельности. Показателями открытого образовательного пространства являются: – многообразие и вариативность образовательных предложений (форм методической поддержки, содержания образования, педагогических технологий и т. д.); – возможности реализации образовательных предложений в качестве ресурсов для построения индивидуального образовательного маршрута.</vt:lpstr>
      <vt:lpstr>5. Рефлексия (достигнутый результат) __________________________________________________________________________________________________________________________________ _________________________________________________________________ _________________________________________________________________ 4 этап. Рефлексивный анализ реализации индивидуального образовательного маршрута, представление результатов: как разработанных материалов, так и сформированных личностно-профессиональных компетентностей. Рефлексивный анализ целесообразно проводить два раза в год, предусматривая своевременную коррекцию. Предметом рефлексии становится деятельность педагога по реализации индивидуального образовательного маршрута.</vt:lpstr>
      <vt:lpstr>Данный алгоритм отличается универсальностью, поэтому начать работу по его составлению можно с любого этапа.   </vt:lpstr>
      <vt:lpstr>Индивидуальный образовательный маршрут педагога – это целенаправленная проектируемая дифференцированная образовательная программа, обеспечивающая позиции субъекта выбора, разработки и реализации личной программы развития при осуществлении методического сопровождения его профессионального развития. Цель – развитие профессиональной компетентности педагога.</vt:lpstr>
      <vt:lpstr>Характерным для индивидуального образовательного маршрута является то, что в нём полнее отражаются личные образовательные потребности педагога, большее место отводится самообразованию и овладению новыми профессиональными компетенциями. В индивидуальном образовательном маршруте отражаются четыре основных направления деятельности по развитию профессиональной компетентности педагогов:  Нормативно-правовое  Научно-методическое  Психолого-педагогическое  Организационно-методическое Согласно обозначенным направлениям определяются цели, содержание, формы, методы работы педагога по развитию профессиональной компетентности на текущий учебный год.</vt:lpstr>
      <vt:lpstr>Система обучения педагогического состава ЦДО Цель – опережающее формирование профессиональной компетентности работников, необходимой для эффективного решения текущих и стратегических целей Центра</vt:lpstr>
      <vt:lpstr>Участие в методической работе может осуществляться как через традиционные формы развития профессиональной компетентности, так и через технологии развития профессиональной компетентности с использованием активных методов обучения. Взаимообучение и развитие профессиональной компетентности педагогических работников может происходить через различные формы презентаций инновационного педагогического опыта (открытые уроки, мастер-классы, презентации на заседаниях муниципальных методических объединений и семинарах, проектную деятельность, участие в создании банка научно-методических разработок и т. п.). Обмен опытом несомненно важная часть в повышении квалификации педагогических работников. Как сильную сторону в организации обмена опытом работы педагогического коллектива можно отметить проведение мастер-классов, которые в последние годы стали традиционными. </vt:lpstr>
      <vt:lpstr>Одним из эффективных форм проверки профессиональной компетентности педагогов является аттестация. В Центре она из нормативно-правовой формы должна стать формой профессионально-личностного совершенствования педагогов, стимулом для творчества и инициативы, повышения результативности педагогической деятельности. Педагоги, прошедшие аттестацию, постоянно поддерживают уровень своей компетентности и мастерства. Самообразование педагога реализуется через работу с научной и методической литературой, посещение и взаимопосещение открытых занятий, самодиагностику, самостоятельное освоение инновационных образовательных технологий, разработку проекта и т. д.</vt:lpstr>
      <vt:lpstr>Результативность реализации индивидуального образовательного маршрута педагога может составить основу для раздела «Достижения» личного портфолио педагога, также может быть отражена в портфолио образовательной организации, в которой работает педагог. Повышение профессиональной компетентности педагога несомненно связано с повышением качества образования. Профессионально- компетентный педагог умело передаёт те знания, умения и навыки обучающимся, которые помогут им в дальнейшей самостоятельной профессиональной деятельности, помогут стать достойными людьми, воспитать человека, гражданина, способного самостоятельно развиваться и самосовершенствоваться.  </vt:lpstr>
      <vt:lpstr>Таким образом, главное в работе с педагогическими кадрами – оказание реальной, действенной и своевременной помощи педагогам в развитии их мастерства, как сплава профессиональных знаний и умений, необходимых для современного педагога, его свойств, развития, качеств личности.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образовательный маршрут для педагога</dc:title>
  <dc:creator>Светлана</dc:creator>
  <cp:lastModifiedBy>Светлана</cp:lastModifiedBy>
  <cp:revision>21</cp:revision>
  <dcterms:created xsi:type="dcterms:W3CDTF">2021-07-05T08:22:11Z</dcterms:created>
  <dcterms:modified xsi:type="dcterms:W3CDTF">2021-07-06T04:37:36Z</dcterms:modified>
</cp:coreProperties>
</file>